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61" r:id="rId6"/>
    <p:sldId id="286" r:id="rId7"/>
    <p:sldId id="287" r:id="rId8"/>
    <p:sldId id="285" r:id="rId9"/>
    <p:sldId id="284" r:id="rId10"/>
    <p:sldId id="260" r:id="rId11"/>
    <p:sldId id="283" r:id="rId12"/>
    <p:sldId id="267" r:id="rId13"/>
    <p:sldId id="269" r:id="rId14"/>
    <p:sldId id="271" r:id="rId15"/>
    <p:sldId id="273"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07" autoAdjust="0"/>
  </p:normalViewPr>
  <p:slideViewPr>
    <p:cSldViewPr snapToGrid="0">
      <p:cViewPr varScale="1">
        <p:scale>
          <a:sx n="83" d="100"/>
          <a:sy n="83" d="100"/>
        </p:scale>
        <p:origin x="45" y="531"/>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7/21/2019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7/21/2019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11</a:t>
            </a:fld>
            <a:endParaRPr lang="en-US" noProof="0" dirty="0"/>
          </a:p>
        </p:txBody>
      </p:sp>
    </p:spTree>
    <p:extLst>
      <p:ext uri="{BB962C8B-B14F-4D97-AF65-F5344CB8AC3E}">
        <p14:creationId xmlns:p14="http://schemas.microsoft.com/office/powerpoint/2010/main" val="4279919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12</a:t>
            </a:fld>
            <a:endParaRPr lang="en-US" noProof="0" dirty="0"/>
          </a:p>
        </p:txBody>
      </p:sp>
    </p:spTree>
    <p:extLst>
      <p:ext uri="{BB962C8B-B14F-4D97-AF65-F5344CB8AC3E}">
        <p14:creationId xmlns:p14="http://schemas.microsoft.com/office/powerpoint/2010/main" val="3872071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13</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68926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3</a:t>
            </a:fld>
            <a:endParaRPr lang="en-US" noProof="0" dirty="0"/>
          </a:p>
        </p:txBody>
      </p:sp>
    </p:spTree>
    <p:extLst>
      <p:ext uri="{BB962C8B-B14F-4D97-AF65-F5344CB8AC3E}">
        <p14:creationId xmlns:p14="http://schemas.microsoft.com/office/powerpoint/2010/main" val="333941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5</a:t>
            </a:fld>
            <a:endParaRPr lang="en-US" noProof="0" dirty="0"/>
          </a:p>
        </p:txBody>
      </p:sp>
    </p:spTree>
    <p:extLst>
      <p:ext uri="{BB962C8B-B14F-4D97-AF65-F5344CB8AC3E}">
        <p14:creationId xmlns:p14="http://schemas.microsoft.com/office/powerpoint/2010/main" val="192927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6</a:t>
            </a:fld>
            <a:endParaRPr lang="en-US" noProof="0" dirty="0"/>
          </a:p>
        </p:txBody>
      </p:sp>
    </p:spTree>
    <p:extLst>
      <p:ext uri="{BB962C8B-B14F-4D97-AF65-F5344CB8AC3E}">
        <p14:creationId xmlns:p14="http://schemas.microsoft.com/office/powerpoint/2010/main" val="6934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7</a:t>
            </a:fld>
            <a:endParaRPr lang="en-US"/>
          </a:p>
        </p:txBody>
      </p:sp>
    </p:spTree>
    <p:extLst>
      <p:ext uri="{BB962C8B-B14F-4D97-AF65-F5344CB8AC3E}">
        <p14:creationId xmlns:p14="http://schemas.microsoft.com/office/powerpoint/2010/main" val="1947808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8</a:t>
            </a:fld>
            <a:endParaRPr lang="en-US" noProof="0" dirty="0"/>
          </a:p>
        </p:txBody>
      </p:sp>
    </p:spTree>
    <p:extLst>
      <p:ext uri="{BB962C8B-B14F-4D97-AF65-F5344CB8AC3E}">
        <p14:creationId xmlns:p14="http://schemas.microsoft.com/office/powerpoint/2010/main" val="1343761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9</a:t>
            </a:fld>
            <a:endParaRPr lang="en-US" noProof="0" dirty="0"/>
          </a:p>
        </p:txBody>
      </p:sp>
    </p:spTree>
    <p:extLst>
      <p:ext uri="{BB962C8B-B14F-4D97-AF65-F5344CB8AC3E}">
        <p14:creationId xmlns:p14="http://schemas.microsoft.com/office/powerpoint/2010/main" val="135592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10</a:t>
            </a:fld>
            <a:endParaRPr lang="en-US" noProof="0" dirty="0"/>
          </a:p>
        </p:txBody>
      </p:sp>
    </p:spTree>
    <p:extLst>
      <p:ext uri="{BB962C8B-B14F-4D97-AF65-F5344CB8AC3E}">
        <p14:creationId xmlns:p14="http://schemas.microsoft.com/office/powerpoint/2010/main" val="326493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noProof="0"/>
              <a:t>Bullet Description</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noProof="0"/>
              <a:t>Bullet 4</a:t>
            </a:r>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20" name="Picture Placeholder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noProof="0"/>
              <a:t>Click icon to add picture</a:t>
            </a:r>
            <a:endParaRPr lang="en-US" noProof="0" dirty="0"/>
          </a:p>
        </p:txBody>
      </p:sp>
      <p:sp>
        <p:nvSpPr>
          <p:cNvPr id="22" name="Picture Placeholder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noProof="0"/>
              <a:t>Click icon to add picture</a:t>
            </a:r>
            <a:endParaRPr lang="en-US" noProof="0" dirty="0"/>
          </a:p>
        </p:txBody>
      </p:sp>
      <p:cxnSp>
        <p:nvCxnSpPr>
          <p:cNvPr id="23" name="Straight Connector 22" descr="First divider line on slide">
            <a:extLst>
              <a:ext uri="{FF2B5EF4-FFF2-40B4-BE49-F238E27FC236}">
                <a16:creationId xmlns:a16="http://schemas.microsoft.com/office/drawing/2014/main" id="{82D5D2B4-7BAC-4C27-8D68-12365C7E7EF4}"/>
              </a:ext>
              <a:ext uri="{C183D7F6-B498-43B3-948B-1728B52AA6E4}">
                <adec:decorative xmlns:adec="http://schemas.microsoft.com/office/drawing/2017/decorative" val="1"/>
              </a:ext>
            </a:extLst>
          </p:cNvPr>
          <p:cNvCxnSpPr>
            <a:cxnSpLocks/>
          </p:cNvCxnSpPr>
          <p:nvPr userDrawn="1"/>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7D9203C1-910E-4AFC-95E0-13BF40D08831}"/>
              </a:ext>
              <a:ext uri="{C183D7F6-B498-43B3-948B-1728B52AA6E4}">
                <adec:decorative xmlns:adec="http://schemas.microsoft.com/office/drawing/2017/decorative" val="1"/>
              </a:ext>
            </a:extLst>
          </p:cNvPr>
          <p:cNvCxnSpPr>
            <a:cxnSpLocks/>
          </p:cNvCxnSpPr>
          <p:nvPr userDrawn="1"/>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5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dirty="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Epicycle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82" r:id="rId12"/>
    <p:sldLayoutId id="2147483670" r:id="rId13"/>
    <p:sldLayoutId id="2147483653" r:id="rId14"/>
    <p:sldLayoutId id="2147483673" r:id="rId15"/>
    <p:sldLayoutId id="2147483674" r:id="rId16"/>
    <p:sldLayoutId id="2147483676" r:id="rId17"/>
    <p:sldLayoutId id="2147483677" r:id="rId18"/>
    <p:sldLayoutId id="2147483654" r:id="rId19"/>
    <p:sldLayoutId id="2147483660" r:id="rId20"/>
    <p:sldLayoutId id="2147483661" r:id="rId21"/>
    <p:sldLayoutId id="2147483678" r:id="rId22"/>
    <p:sldLayoutId id="2147483686" r:id="rId23"/>
    <p:sldLayoutId id="2147483687" r:id="rId24"/>
    <p:sldLayoutId id="2147483689" r:id="rId25"/>
    <p:sldLayoutId id="2147483690" r:id="rId26"/>
    <p:sldLayoutId id="2147483688" r:id="rId27"/>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2.png"/><Relationship Id="rId3" Type="http://schemas.openxmlformats.org/officeDocument/2006/relationships/image" Target="../media/image42.jpeg"/><Relationship Id="rId7" Type="http://schemas.openxmlformats.org/officeDocument/2006/relationships/image" Target="../media/image46.svg"/><Relationship Id="rId12" Type="http://schemas.openxmlformats.org/officeDocument/2006/relationships/image" Target="../media/image50.sv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svg"/><Relationship Id="rId10" Type="http://schemas.openxmlformats.org/officeDocument/2006/relationships/hyperlink" Target="http://www.fabrikcam.com/" TargetMode="External"/><Relationship Id="rId4" Type="http://schemas.openxmlformats.org/officeDocument/2006/relationships/image" Target="../media/image43.png"/><Relationship Id="rId9" Type="http://schemas.openxmlformats.org/officeDocument/2006/relationships/image" Target="../media/image48.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svg"/><Relationship Id="rId10" Type="http://schemas.openxmlformats.org/officeDocument/2006/relationships/image" Target="../media/image30.jpg"/><Relationship Id="rId4" Type="http://schemas.openxmlformats.org/officeDocument/2006/relationships/image" Target="../media/image24.pn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Epicycle</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r>
              <a:rPr lang="en-US" dirty="0"/>
              <a:t>A Unified System for Peer to Peer</a:t>
            </a:r>
            <a:br>
              <a:rPr lang="en-US" dirty="0"/>
            </a:br>
            <a:r>
              <a:rPr lang="en-US" dirty="0"/>
              <a:t>Bike Rental, Sharing, and Advocacy</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Placeholder 19">
            <a:extLst>
              <a:ext uri="{FF2B5EF4-FFF2-40B4-BE49-F238E27FC236}">
                <a16:creationId xmlns:a16="http://schemas.microsoft.com/office/drawing/2014/main" id="{4ECCFE4D-3419-4C31-8F78-51C0FBC108AD}"/>
              </a:ext>
            </a:extLst>
          </p:cNvPr>
          <p:cNvPicPr>
            <a:picLocks noChangeAspect="1"/>
          </p:cNvPicPr>
          <p:nvPr/>
        </p:nvPicPr>
        <p:blipFill>
          <a:blip r:embed="rId4"/>
          <a:srcRect t="14571" b="14571"/>
          <a:stretch>
            <a:fillRect/>
          </a:stretch>
        </p:blipFill>
        <p:spPr>
          <a:xfrm>
            <a:off x="618991" y="1985062"/>
            <a:ext cx="1552575" cy="1100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816F-B457-4100-9975-0F3BAA3F5A2A}"/>
              </a:ext>
            </a:extLst>
          </p:cNvPr>
          <p:cNvSpPr>
            <a:spLocks noGrp="1"/>
          </p:cNvSpPr>
          <p:nvPr>
            <p:ph type="title"/>
          </p:nvPr>
        </p:nvSpPr>
        <p:spPr/>
        <p:txBody>
          <a:bodyPr/>
          <a:lstStyle/>
          <a:p>
            <a:r>
              <a:rPr lang="en-US" dirty="0"/>
              <a:t>Competition</a:t>
            </a:r>
          </a:p>
        </p:txBody>
      </p:sp>
      <p:sp>
        <p:nvSpPr>
          <p:cNvPr id="3" name="Text Placeholder 2">
            <a:extLst>
              <a:ext uri="{FF2B5EF4-FFF2-40B4-BE49-F238E27FC236}">
                <a16:creationId xmlns:a16="http://schemas.microsoft.com/office/drawing/2014/main" id="{3BE73219-73B6-4A50-8412-77850D5624F2}"/>
              </a:ext>
            </a:extLst>
          </p:cNvPr>
          <p:cNvSpPr>
            <a:spLocks noGrp="1"/>
          </p:cNvSpPr>
          <p:nvPr>
            <p:ph type="body" idx="1"/>
          </p:nvPr>
        </p:nvSpPr>
        <p:spPr>
          <a:xfrm>
            <a:off x="432000" y="2438720"/>
            <a:ext cx="5472000" cy="360000"/>
          </a:xfrm>
        </p:spPr>
        <p:txBody>
          <a:bodyPr/>
          <a:lstStyle/>
          <a:p>
            <a:r>
              <a:rPr lang="en-US" dirty="0"/>
              <a:t>Our Company</a:t>
            </a:r>
          </a:p>
        </p:txBody>
      </p:sp>
      <p:sp>
        <p:nvSpPr>
          <p:cNvPr id="4" name="Content Placeholder 3">
            <a:extLst>
              <a:ext uri="{FF2B5EF4-FFF2-40B4-BE49-F238E27FC236}">
                <a16:creationId xmlns:a16="http://schemas.microsoft.com/office/drawing/2014/main" id="{BF40752B-B871-4B72-8FE1-D34B8BB36D6A}"/>
              </a:ext>
            </a:extLst>
          </p:cNvPr>
          <p:cNvSpPr>
            <a:spLocks noGrp="1"/>
          </p:cNvSpPr>
          <p:nvPr>
            <p:ph sz="half" idx="2"/>
          </p:nvPr>
        </p:nvSpPr>
        <p:spPr>
          <a:xfrm>
            <a:off x="432000" y="3062534"/>
            <a:ext cx="5472000" cy="3129466"/>
          </a:xfrm>
        </p:spPr>
        <p:txBody>
          <a:bodyPr/>
          <a:lstStyle/>
          <a:p>
            <a:r>
              <a:rPr lang="en-US" dirty="0"/>
              <a:t>Epicycle is NOT yet another bike or scooter share startup, it is a vendor for bike and scooter share startups </a:t>
            </a:r>
          </a:p>
          <a:p>
            <a:pPr lvl="1"/>
            <a:r>
              <a:rPr lang="en-US" dirty="0"/>
              <a:t>Epicycle provides a platform and marketplace to allow anyone to enter the bike rental and sharing market</a:t>
            </a:r>
          </a:p>
          <a:p>
            <a:pPr lvl="1"/>
            <a:r>
              <a:rPr lang="en-US" dirty="0"/>
              <a:t>Epicycle serves bike and scooter transportation companies with valuable data to guide strategy</a:t>
            </a:r>
          </a:p>
        </p:txBody>
      </p:sp>
      <p:sp>
        <p:nvSpPr>
          <p:cNvPr id="7" name="Text Placeholder 6">
            <a:extLst>
              <a:ext uri="{FF2B5EF4-FFF2-40B4-BE49-F238E27FC236}">
                <a16:creationId xmlns:a16="http://schemas.microsoft.com/office/drawing/2014/main" id="{D902C058-20DE-46C9-BB43-8B24E6B9E82B}"/>
              </a:ext>
            </a:extLst>
          </p:cNvPr>
          <p:cNvSpPr>
            <a:spLocks noGrp="1"/>
          </p:cNvSpPr>
          <p:nvPr>
            <p:ph type="body" sz="quarter" idx="4294967295"/>
          </p:nvPr>
        </p:nvSpPr>
        <p:spPr>
          <a:xfrm>
            <a:off x="6300000" y="2439245"/>
            <a:ext cx="5472000" cy="358775"/>
          </a:xfrm>
        </p:spPr>
        <p:txBody>
          <a:bodyPr vert="horz" lIns="0" tIns="0" rIns="0" bIns="0" rtlCol="0" anchor="t">
            <a:noAutofit/>
          </a:bodyPr>
          <a:lstStyle/>
          <a:p>
            <a:pPr marL="0" indent="0">
              <a:buNone/>
            </a:pPr>
            <a:r>
              <a:rPr lang="en-US" sz="2400" b="1" dirty="0"/>
              <a:t>Competitors</a:t>
            </a:r>
          </a:p>
        </p:txBody>
      </p:sp>
      <p:sp>
        <p:nvSpPr>
          <p:cNvPr id="6" name="Text Placeholder 5">
            <a:extLst>
              <a:ext uri="{FF2B5EF4-FFF2-40B4-BE49-F238E27FC236}">
                <a16:creationId xmlns:a16="http://schemas.microsoft.com/office/drawing/2014/main" id="{00033CE4-940B-422B-A258-BEC239BA978C}"/>
              </a:ext>
            </a:extLst>
          </p:cNvPr>
          <p:cNvSpPr>
            <a:spLocks noGrp="1"/>
          </p:cNvSpPr>
          <p:nvPr>
            <p:ph type="body" sz="quarter" idx="4294967295"/>
          </p:nvPr>
        </p:nvSpPr>
        <p:spPr>
          <a:xfrm>
            <a:off x="6299887" y="3062514"/>
            <a:ext cx="5472113" cy="3128736"/>
          </a:xfrm>
        </p:spPr>
        <p:txBody>
          <a:bodyPr/>
          <a:lstStyle/>
          <a:p>
            <a:r>
              <a:rPr lang="en-US" dirty="0"/>
              <a:t>Regular bike and scooter startups and transportation companies are flooding the market with oversupply</a:t>
            </a:r>
          </a:p>
          <a:p>
            <a:pPr lvl="1"/>
            <a:r>
              <a:rPr lang="en-US" dirty="0"/>
              <a:t>Mass wastage due to overproduction of bicycles and scooters for slow adoption and infrequent usage</a:t>
            </a:r>
          </a:p>
          <a:p>
            <a:pPr lvl="1"/>
            <a:r>
              <a:rPr lang="en-US" dirty="0"/>
              <a:t>Mass cutthroat competition due to FOMO rushing to market</a:t>
            </a:r>
          </a:p>
        </p:txBody>
      </p:sp>
      <p:sp>
        <p:nvSpPr>
          <p:cNvPr id="5" name="Slide Number Placeholder 4">
            <a:extLst>
              <a:ext uri="{FF2B5EF4-FFF2-40B4-BE49-F238E27FC236}">
                <a16:creationId xmlns:a16="http://schemas.microsoft.com/office/drawing/2014/main" id="{8C59AED6-5408-4E4A-93B2-3909F2C87739}"/>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2888643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E6C1-B1C5-40C3-9B90-EF2666FB1C28}"/>
              </a:ext>
            </a:extLst>
          </p:cNvPr>
          <p:cNvSpPr>
            <a:spLocks noGrp="1"/>
          </p:cNvSpPr>
          <p:nvPr>
            <p:ph type="title"/>
          </p:nvPr>
        </p:nvSpPr>
        <p:spPr/>
        <p:txBody>
          <a:bodyPr/>
          <a:lstStyle/>
          <a:p>
            <a:r>
              <a:rPr lang="en-US" dirty="0"/>
              <a:t>Growth Strategy</a:t>
            </a:r>
          </a:p>
        </p:txBody>
      </p:sp>
      <p:sp>
        <p:nvSpPr>
          <p:cNvPr id="7" name="Text Placeholder 6">
            <a:extLst>
              <a:ext uri="{FF2B5EF4-FFF2-40B4-BE49-F238E27FC236}">
                <a16:creationId xmlns:a16="http://schemas.microsoft.com/office/drawing/2014/main" id="{DDC64B4F-EF8E-442A-8D01-0AD7034A6823}"/>
              </a:ext>
            </a:extLst>
          </p:cNvPr>
          <p:cNvSpPr>
            <a:spLocks noGrp="1"/>
          </p:cNvSpPr>
          <p:nvPr>
            <p:ph type="body" sz="quarter" idx="26"/>
          </p:nvPr>
        </p:nvSpPr>
        <p:spPr/>
        <p:txBody>
          <a:bodyPr/>
          <a:lstStyle/>
          <a:p>
            <a:r>
              <a:rPr lang="en-US" dirty="0"/>
              <a:t>How will we scale in the future</a:t>
            </a:r>
          </a:p>
        </p:txBody>
      </p:sp>
      <p:sp>
        <p:nvSpPr>
          <p:cNvPr id="8" name="Text Placeholder 7">
            <a:extLst>
              <a:ext uri="{FF2B5EF4-FFF2-40B4-BE49-F238E27FC236}">
                <a16:creationId xmlns:a16="http://schemas.microsoft.com/office/drawing/2014/main" id="{E869ACF9-B7F9-4774-B207-2EF789711513}"/>
              </a:ext>
            </a:extLst>
          </p:cNvPr>
          <p:cNvSpPr>
            <a:spLocks noGrp="1"/>
          </p:cNvSpPr>
          <p:nvPr>
            <p:ph type="body" sz="quarter" idx="27"/>
          </p:nvPr>
        </p:nvSpPr>
        <p:spPr/>
        <p:txBody>
          <a:bodyPr/>
          <a:lstStyle/>
          <a:p>
            <a:r>
              <a:rPr lang="en-US" dirty="0"/>
              <a:t>Phase 1 – Epicycle Platform</a:t>
            </a:r>
            <a:br>
              <a:rPr lang="en-US" dirty="0"/>
            </a:br>
            <a:r>
              <a:rPr lang="en-US" dirty="0"/>
              <a:t>“Kepler” </a:t>
            </a:r>
            <a:r>
              <a:rPr lang="en-US" sz="1400" dirty="0">
                <a:latin typeface="+mn-lt"/>
              </a:rPr>
              <a:t>2020</a:t>
            </a:r>
            <a:endParaRPr lang="en-US" dirty="0">
              <a:latin typeface="+mn-lt"/>
            </a:endParaRPr>
          </a:p>
        </p:txBody>
      </p:sp>
      <p:sp>
        <p:nvSpPr>
          <p:cNvPr id="3" name="Content Placeholder 2">
            <a:extLst>
              <a:ext uri="{FF2B5EF4-FFF2-40B4-BE49-F238E27FC236}">
                <a16:creationId xmlns:a16="http://schemas.microsoft.com/office/drawing/2014/main" id="{F350F641-F6F8-461C-9C2D-07E416875818}"/>
              </a:ext>
            </a:extLst>
          </p:cNvPr>
          <p:cNvSpPr>
            <a:spLocks noGrp="1"/>
          </p:cNvSpPr>
          <p:nvPr>
            <p:ph idx="1"/>
          </p:nvPr>
        </p:nvSpPr>
        <p:spPr/>
        <p:txBody>
          <a:bodyPr/>
          <a:lstStyle/>
          <a:p>
            <a:r>
              <a:rPr lang="en-US" dirty="0"/>
              <a:t>Initial establishment with focus on small peer-to-peer sharing</a:t>
            </a:r>
          </a:p>
        </p:txBody>
      </p:sp>
      <p:sp>
        <p:nvSpPr>
          <p:cNvPr id="9" name="Text Placeholder 8">
            <a:extLst>
              <a:ext uri="{FF2B5EF4-FFF2-40B4-BE49-F238E27FC236}">
                <a16:creationId xmlns:a16="http://schemas.microsoft.com/office/drawing/2014/main" id="{3A2613D7-9904-47E7-A848-78E09B4F4A05}"/>
              </a:ext>
            </a:extLst>
          </p:cNvPr>
          <p:cNvSpPr>
            <a:spLocks noGrp="1"/>
          </p:cNvSpPr>
          <p:nvPr>
            <p:ph type="body" sz="quarter" idx="28"/>
          </p:nvPr>
        </p:nvSpPr>
        <p:spPr/>
        <p:txBody>
          <a:bodyPr/>
          <a:lstStyle/>
          <a:p>
            <a:r>
              <a:rPr lang="en-US" dirty="0"/>
              <a:t>Phase 2 – Epicycle Skeleton</a:t>
            </a:r>
            <a:br>
              <a:rPr lang="en-US" dirty="0"/>
            </a:br>
            <a:r>
              <a:rPr lang="en-US" dirty="0"/>
              <a:t>“Newton” </a:t>
            </a:r>
            <a:r>
              <a:rPr lang="en-US" sz="1400" dirty="0">
                <a:latin typeface="+mn-lt"/>
              </a:rPr>
              <a:t>2021</a:t>
            </a:r>
            <a:endParaRPr lang="en-US" dirty="0">
              <a:latin typeface="+mn-lt"/>
            </a:endParaRPr>
          </a:p>
        </p:txBody>
      </p:sp>
      <p:sp>
        <p:nvSpPr>
          <p:cNvPr id="5" name="Text Placeholder 4">
            <a:extLst>
              <a:ext uri="{FF2B5EF4-FFF2-40B4-BE49-F238E27FC236}">
                <a16:creationId xmlns:a16="http://schemas.microsoft.com/office/drawing/2014/main" id="{1B9D7DA5-9DA5-4EDA-AAC1-B5A593D730C3}"/>
              </a:ext>
            </a:extLst>
          </p:cNvPr>
          <p:cNvSpPr>
            <a:spLocks noGrp="1"/>
          </p:cNvSpPr>
          <p:nvPr>
            <p:ph type="body" sz="quarter" idx="12"/>
          </p:nvPr>
        </p:nvSpPr>
        <p:spPr/>
        <p:txBody>
          <a:bodyPr/>
          <a:lstStyle/>
          <a:p>
            <a:r>
              <a:rPr lang="en-US" dirty="0"/>
              <a:t>Improving efficiency of sharing and renting through deployment of unified hardware for fast peer-to-peer exchanges</a:t>
            </a:r>
          </a:p>
          <a:p>
            <a:r>
              <a:rPr lang="en-US" dirty="0"/>
              <a:t>Unified API to allow convenient switching between transportation companies</a:t>
            </a:r>
          </a:p>
        </p:txBody>
      </p:sp>
      <p:sp>
        <p:nvSpPr>
          <p:cNvPr id="10" name="Text Placeholder 9">
            <a:extLst>
              <a:ext uri="{FF2B5EF4-FFF2-40B4-BE49-F238E27FC236}">
                <a16:creationId xmlns:a16="http://schemas.microsoft.com/office/drawing/2014/main" id="{FCAA0F0E-6B7F-4145-A8E2-90DC4D675786}"/>
              </a:ext>
            </a:extLst>
          </p:cNvPr>
          <p:cNvSpPr>
            <a:spLocks noGrp="1"/>
          </p:cNvSpPr>
          <p:nvPr>
            <p:ph type="body" sz="quarter" idx="29"/>
          </p:nvPr>
        </p:nvSpPr>
        <p:spPr/>
        <p:txBody>
          <a:bodyPr/>
          <a:lstStyle/>
          <a:p>
            <a:r>
              <a:rPr lang="en-US" dirty="0"/>
              <a:t>Phase 3 – Epicycle Data</a:t>
            </a:r>
            <a:br>
              <a:rPr lang="en-US" dirty="0"/>
            </a:br>
            <a:r>
              <a:rPr lang="en-US" dirty="0"/>
              <a:t>“Einstein” </a:t>
            </a:r>
            <a:r>
              <a:rPr lang="en-US" sz="1400" dirty="0">
                <a:latin typeface="+mn-lt"/>
              </a:rPr>
              <a:t>2022</a:t>
            </a:r>
          </a:p>
        </p:txBody>
      </p:sp>
      <p:sp>
        <p:nvSpPr>
          <p:cNvPr id="6" name="Text Placeholder 5">
            <a:extLst>
              <a:ext uri="{FF2B5EF4-FFF2-40B4-BE49-F238E27FC236}">
                <a16:creationId xmlns:a16="http://schemas.microsoft.com/office/drawing/2014/main" id="{4B29415E-FF87-4959-B427-0EA155C16B64}"/>
              </a:ext>
            </a:extLst>
          </p:cNvPr>
          <p:cNvSpPr>
            <a:spLocks noGrp="1"/>
          </p:cNvSpPr>
          <p:nvPr>
            <p:ph type="body" sz="quarter" idx="13"/>
          </p:nvPr>
        </p:nvSpPr>
        <p:spPr/>
        <p:txBody>
          <a:bodyPr/>
          <a:lstStyle/>
          <a:p>
            <a:r>
              <a:rPr lang="en-US" dirty="0"/>
              <a:t>Deployment of data services to help transportation companies target their growth</a:t>
            </a:r>
          </a:p>
          <a:p>
            <a:r>
              <a:rPr lang="en-US" dirty="0"/>
              <a:t>Targeted expansion of Epicycle services in parallel with clients and partners into new markets</a:t>
            </a:r>
          </a:p>
        </p:txBody>
      </p:sp>
      <p:sp>
        <p:nvSpPr>
          <p:cNvPr id="4" name="Slide Number Placeholder 3">
            <a:extLst>
              <a:ext uri="{FF2B5EF4-FFF2-40B4-BE49-F238E27FC236}">
                <a16:creationId xmlns:a16="http://schemas.microsoft.com/office/drawing/2014/main" id="{81B23B52-8351-4A05-ABAB-5A128EE6896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63593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D59F-E459-41DB-985E-2CF08A5D0B6A}"/>
              </a:ext>
            </a:extLst>
          </p:cNvPr>
          <p:cNvSpPr>
            <a:spLocks noGrp="1"/>
          </p:cNvSpPr>
          <p:nvPr>
            <p:ph type="title"/>
          </p:nvPr>
        </p:nvSpPr>
        <p:spPr/>
        <p:txBody>
          <a:bodyPr/>
          <a:lstStyle/>
          <a:p>
            <a:r>
              <a:rPr lang="en-US" dirty="0"/>
              <a:t>Timeline</a:t>
            </a:r>
          </a:p>
        </p:txBody>
      </p:sp>
      <p:sp>
        <p:nvSpPr>
          <p:cNvPr id="68" name="Text Placeholder 67">
            <a:extLst>
              <a:ext uri="{FF2B5EF4-FFF2-40B4-BE49-F238E27FC236}">
                <a16:creationId xmlns:a16="http://schemas.microsoft.com/office/drawing/2014/main" id="{FA73531D-BDF3-4C9D-B4DE-8A7074CC6D1E}"/>
              </a:ext>
            </a:extLst>
          </p:cNvPr>
          <p:cNvSpPr>
            <a:spLocks noGrp="1"/>
          </p:cNvSpPr>
          <p:nvPr>
            <p:ph type="body" sz="quarter" idx="26"/>
          </p:nvPr>
        </p:nvSpPr>
        <p:spPr/>
        <p:txBody>
          <a:bodyPr/>
          <a:lstStyle/>
          <a:p>
            <a:r>
              <a:rPr lang="en-US" dirty="0"/>
              <a:t>Our two-year action plan</a:t>
            </a:r>
          </a:p>
          <a:p>
            <a:endParaRPr lang="en-US" dirty="0"/>
          </a:p>
        </p:txBody>
      </p:sp>
      <p:sp>
        <p:nvSpPr>
          <p:cNvPr id="5" name="Text Placeholder 4">
            <a:extLst>
              <a:ext uri="{FF2B5EF4-FFF2-40B4-BE49-F238E27FC236}">
                <a16:creationId xmlns:a16="http://schemas.microsoft.com/office/drawing/2014/main" id="{93838E21-DCBD-4BF3-A56B-1B0AC1845ACF}"/>
              </a:ext>
            </a:extLst>
          </p:cNvPr>
          <p:cNvSpPr>
            <a:spLocks noGrp="1"/>
          </p:cNvSpPr>
          <p:nvPr>
            <p:ph type="body" sz="quarter" idx="33"/>
          </p:nvPr>
        </p:nvSpPr>
        <p:spPr>
          <a:xfrm>
            <a:off x="344125" y="3973125"/>
            <a:ext cx="553175" cy="201776"/>
          </a:xfrm>
        </p:spPr>
        <p:txBody>
          <a:bodyPr/>
          <a:lstStyle/>
          <a:p>
            <a:r>
              <a:rPr lang="en-US" dirty="0">
                <a:solidFill>
                  <a:schemeClr val="tx1">
                    <a:lumMod val="75000"/>
                    <a:lumOff val="25000"/>
                  </a:schemeClr>
                </a:solidFill>
                <a:latin typeface="+mj-lt"/>
              </a:rPr>
              <a:t>2020</a:t>
            </a:r>
          </a:p>
        </p:txBody>
      </p:sp>
      <p:sp>
        <p:nvSpPr>
          <p:cNvPr id="6" name="Text Placeholder 5">
            <a:extLst>
              <a:ext uri="{FF2B5EF4-FFF2-40B4-BE49-F238E27FC236}">
                <a16:creationId xmlns:a16="http://schemas.microsoft.com/office/drawing/2014/main" id="{47257058-2973-4B53-836C-41233BC0D27B}"/>
              </a:ext>
            </a:extLst>
          </p:cNvPr>
          <p:cNvSpPr>
            <a:spLocks noGrp="1"/>
          </p:cNvSpPr>
          <p:nvPr>
            <p:ph type="body" sz="quarter" idx="34"/>
          </p:nvPr>
        </p:nvSpPr>
        <p:spPr/>
        <p:txBody>
          <a:bodyPr/>
          <a:lstStyle/>
          <a:p>
            <a:r>
              <a:rPr lang="en-US" b="1" dirty="0">
                <a:solidFill>
                  <a:schemeClr val="tx1">
                    <a:lumMod val="75000"/>
                    <a:lumOff val="25000"/>
                  </a:schemeClr>
                </a:solidFill>
              </a:rPr>
              <a:t>JAN</a:t>
            </a:r>
          </a:p>
        </p:txBody>
      </p:sp>
      <p:sp>
        <p:nvSpPr>
          <p:cNvPr id="7" name="Text Placeholder 6">
            <a:extLst>
              <a:ext uri="{FF2B5EF4-FFF2-40B4-BE49-F238E27FC236}">
                <a16:creationId xmlns:a16="http://schemas.microsoft.com/office/drawing/2014/main" id="{34F0970F-3033-4EF3-B593-8ECF1F1BC18B}"/>
              </a:ext>
            </a:extLst>
          </p:cNvPr>
          <p:cNvSpPr>
            <a:spLocks noGrp="1"/>
          </p:cNvSpPr>
          <p:nvPr>
            <p:ph type="body" sz="quarter" idx="35"/>
          </p:nvPr>
        </p:nvSpPr>
        <p:spPr/>
        <p:txBody>
          <a:bodyPr/>
          <a:lstStyle/>
          <a:p>
            <a:r>
              <a:rPr lang="en-US" dirty="0">
                <a:solidFill>
                  <a:schemeClr val="tx1">
                    <a:lumMod val="75000"/>
                    <a:lumOff val="25000"/>
                  </a:schemeClr>
                </a:solidFill>
              </a:rPr>
              <a:t>FEB</a:t>
            </a:r>
          </a:p>
        </p:txBody>
      </p:sp>
      <p:sp>
        <p:nvSpPr>
          <p:cNvPr id="31" name="Text Placeholder 30">
            <a:extLst>
              <a:ext uri="{FF2B5EF4-FFF2-40B4-BE49-F238E27FC236}">
                <a16:creationId xmlns:a16="http://schemas.microsoft.com/office/drawing/2014/main" id="{0FBB9E34-9406-4432-A2AA-735C161D6F11}"/>
              </a:ext>
            </a:extLst>
          </p:cNvPr>
          <p:cNvSpPr>
            <a:spLocks noGrp="1"/>
          </p:cNvSpPr>
          <p:nvPr>
            <p:ph type="body" sz="quarter" idx="59"/>
          </p:nvPr>
        </p:nvSpPr>
        <p:spPr>
          <a:xfrm>
            <a:off x="411190" y="2190750"/>
            <a:ext cx="1793875" cy="561975"/>
          </a:xfrm>
          <a:ln>
            <a:noFill/>
          </a:ln>
        </p:spPr>
        <p:txBody>
          <a:bodyPr/>
          <a:lstStyle/>
          <a:p>
            <a:r>
              <a:rPr lang="en-US" dirty="0"/>
              <a:t>Epicycle Platform</a:t>
            </a:r>
            <a:endParaRPr lang="en-US" dirty="0">
              <a:solidFill>
                <a:schemeClr val="tx1">
                  <a:lumMod val="75000"/>
                  <a:lumOff val="25000"/>
                </a:schemeClr>
              </a:solidFill>
            </a:endParaRPr>
          </a:p>
        </p:txBody>
      </p:sp>
      <p:sp>
        <p:nvSpPr>
          <p:cNvPr id="32" name="Text Placeholder 31">
            <a:extLst>
              <a:ext uri="{FF2B5EF4-FFF2-40B4-BE49-F238E27FC236}">
                <a16:creationId xmlns:a16="http://schemas.microsoft.com/office/drawing/2014/main" id="{715D1787-D9EC-42D7-9E58-06C783ACCE5D}"/>
              </a:ext>
            </a:extLst>
          </p:cNvPr>
          <p:cNvSpPr>
            <a:spLocks noGrp="1"/>
          </p:cNvSpPr>
          <p:nvPr>
            <p:ph type="body" sz="quarter" idx="60"/>
          </p:nvPr>
        </p:nvSpPr>
        <p:spPr>
          <a:xfrm>
            <a:off x="445930" y="2531196"/>
            <a:ext cx="1724394" cy="185808"/>
          </a:xfrm>
        </p:spPr>
        <p:txBody>
          <a:bodyPr/>
          <a:lstStyle/>
          <a:p>
            <a:r>
              <a:rPr lang="en-US" dirty="0">
                <a:solidFill>
                  <a:schemeClr val="tx1">
                    <a:lumMod val="75000"/>
                    <a:lumOff val="25000"/>
                  </a:schemeClr>
                </a:solidFill>
              </a:rPr>
              <a:t>Feb, 2020</a:t>
            </a:r>
          </a:p>
        </p:txBody>
      </p:sp>
      <p:cxnSp>
        <p:nvCxnSpPr>
          <p:cNvPr id="71" name="Straight Arrow Connector 70" title="Timeline Event Lines">
            <a:extLst>
              <a:ext uri="{FF2B5EF4-FFF2-40B4-BE49-F238E27FC236}">
                <a16:creationId xmlns:a16="http://schemas.microsoft.com/office/drawing/2014/main" id="{BBE1F329-A8D2-4C03-9053-8D69618651CB}"/>
              </a:ext>
            </a:extLst>
          </p:cNvPr>
          <p:cNvCxnSpPr>
            <a:cxnSpLocks/>
          </p:cNvCxnSpPr>
          <p:nvPr/>
        </p:nvCxnSpPr>
        <p:spPr>
          <a:xfrm flipH="1">
            <a:off x="109272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7CCA00F5-B440-406B-A716-A13092CBFC24}"/>
              </a:ext>
            </a:extLst>
          </p:cNvPr>
          <p:cNvSpPr>
            <a:spLocks noGrp="1"/>
          </p:cNvSpPr>
          <p:nvPr>
            <p:ph type="body" sz="quarter" idx="36"/>
          </p:nvPr>
        </p:nvSpPr>
        <p:spPr/>
        <p:txBody>
          <a:bodyPr/>
          <a:lstStyle/>
          <a:p>
            <a:r>
              <a:rPr lang="en-US" dirty="0">
                <a:solidFill>
                  <a:schemeClr val="tx1">
                    <a:lumMod val="75000"/>
                    <a:lumOff val="25000"/>
                  </a:schemeClr>
                </a:solidFill>
              </a:rPr>
              <a:t>MAR</a:t>
            </a:r>
          </a:p>
        </p:txBody>
      </p:sp>
      <p:sp>
        <p:nvSpPr>
          <p:cNvPr id="9" name="Text Placeholder 8">
            <a:extLst>
              <a:ext uri="{FF2B5EF4-FFF2-40B4-BE49-F238E27FC236}">
                <a16:creationId xmlns:a16="http://schemas.microsoft.com/office/drawing/2014/main" id="{6DD14BC5-F4CC-4A1D-B722-4B0E3AD084E4}"/>
              </a:ext>
            </a:extLst>
          </p:cNvPr>
          <p:cNvSpPr>
            <a:spLocks noGrp="1"/>
          </p:cNvSpPr>
          <p:nvPr>
            <p:ph type="body" sz="quarter" idx="37"/>
          </p:nvPr>
        </p:nvSpPr>
        <p:spPr/>
        <p:txBody>
          <a:bodyPr/>
          <a:lstStyle/>
          <a:p>
            <a:r>
              <a:rPr lang="en-US" dirty="0">
                <a:solidFill>
                  <a:schemeClr val="tx1">
                    <a:lumMod val="75000"/>
                    <a:lumOff val="25000"/>
                  </a:schemeClr>
                </a:solidFill>
              </a:rPr>
              <a:t>APR</a:t>
            </a:r>
          </a:p>
        </p:txBody>
      </p:sp>
      <p:sp>
        <p:nvSpPr>
          <p:cNvPr id="11" name="Text Placeholder 10">
            <a:extLst>
              <a:ext uri="{FF2B5EF4-FFF2-40B4-BE49-F238E27FC236}">
                <a16:creationId xmlns:a16="http://schemas.microsoft.com/office/drawing/2014/main" id="{7BB9576B-97C2-4B6F-8D7A-D3D94B000C9A}"/>
              </a:ext>
            </a:extLst>
          </p:cNvPr>
          <p:cNvSpPr>
            <a:spLocks noGrp="1"/>
          </p:cNvSpPr>
          <p:nvPr>
            <p:ph type="body" sz="quarter" idx="39"/>
          </p:nvPr>
        </p:nvSpPr>
        <p:spPr/>
        <p:txBody>
          <a:bodyPr/>
          <a:lstStyle/>
          <a:p>
            <a:r>
              <a:rPr lang="en-US" dirty="0">
                <a:solidFill>
                  <a:schemeClr val="tx1">
                    <a:lumMod val="75000"/>
                    <a:lumOff val="25000"/>
                  </a:schemeClr>
                </a:solidFill>
              </a:rPr>
              <a:t>MAY</a:t>
            </a:r>
          </a:p>
        </p:txBody>
      </p:sp>
      <p:sp>
        <p:nvSpPr>
          <p:cNvPr id="12" name="Text Placeholder 11">
            <a:extLst>
              <a:ext uri="{FF2B5EF4-FFF2-40B4-BE49-F238E27FC236}">
                <a16:creationId xmlns:a16="http://schemas.microsoft.com/office/drawing/2014/main" id="{DB4DD14B-5E18-42FF-B2F1-6A2CB0938364}"/>
              </a:ext>
            </a:extLst>
          </p:cNvPr>
          <p:cNvSpPr>
            <a:spLocks noGrp="1"/>
          </p:cNvSpPr>
          <p:nvPr>
            <p:ph type="body" sz="quarter" idx="40"/>
          </p:nvPr>
        </p:nvSpPr>
        <p:spPr/>
        <p:txBody>
          <a:bodyPr/>
          <a:lstStyle/>
          <a:p>
            <a:r>
              <a:rPr lang="en-US" dirty="0">
                <a:solidFill>
                  <a:schemeClr val="tx1">
                    <a:lumMod val="75000"/>
                    <a:lumOff val="25000"/>
                  </a:schemeClr>
                </a:solidFill>
              </a:rPr>
              <a:t>JUN</a:t>
            </a:r>
          </a:p>
        </p:txBody>
      </p:sp>
      <p:cxnSp>
        <p:nvCxnSpPr>
          <p:cNvPr id="74" name="Straight Arrow Connector 73" title="Timeline Event Lines">
            <a:extLst>
              <a:ext uri="{FF2B5EF4-FFF2-40B4-BE49-F238E27FC236}">
                <a16:creationId xmlns:a16="http://schemas.microsoft.com/office/drawing/2014/main" id="{3D985F57-4828-4F43-9FE0-15EF491E8160}"/>
              </a:ext>
            </a:extLst>
          </p:cNvPr>
          <p:cNvCxnSpPr>
            <a:cxnSpLocks/>
          </p:cNvCxnSpPr>
          <p:nvPr/>
        </p:nvCxnSpPr>
        <p:spPr>
          <a:xfrm rot="10800000" flipH="1">
            <a:off x="2971100"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58" name="Text Placeholder 30">
            <a:extLst>
              <a:ext uri="{FF2B5EF4-FFF2-40B4-BE49-F238E27FC236}">
                <a16:creationId xmlns:a16="http://schemas.microsoft.com/office/drawing/2014/main" id="{787813E1-07C6-496D-9E59-D41AD3127AD9}"/>
              </a:ext>
            </a:extLst>
          </p:cNvPr>
          <p:cNvSpPr txBox="1">
            <a:spLocks/>
          </p:cNvSpPr>
          <p:nvPr/>
        </p:nvSpPr>
        <p:spPr>
          <a:xfrm>
            <a:off x="2074163"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Epicycle Platform v2</a:t>
            </a:r>
          </a:p>
        </p:txBody>
      </p:sp>
      <p:sp>
        <p:nvSpPr>
          <p:cNvPr id="59" name="Text Placeholder 31">
            <a:extLst>
              <a:ext uri="{FF2B5EF4-FFF2-40B4-BE49-F238E27FC236}">
                <a16:creationId xmlns:a16="http://schemas.microsoft.com/office/drawing/2014/main" id="{A3B6B7DF-5CB5-4DD4-A1FA-3CAD080EA255}"/>
              </a:ext>
            </a:extLst>
          </p:cNvPr>
          <p:cNvSpPr txBox="1">
            <a:spLocks/>
          </p:cNvSpPr>
          <p:nvPr/>
        </p:nvSpPr>
        <p:spPr>
          <a:xfrm>
            <a:off x="2108903"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Jun, 2020</a:t>
            </a:r>
          </a:p>
        </p:txBody>
      </p:sp>
      <p:sp>
        <p:nvSpPr>
          <p:cNvPr id="13" name="Text Placeholder 12">
            <a:extLst>
              <a:ext uri="{FF2B5EF4-FFF2-40B4-BE49-F238E27FC236}">
                <a16:creationId xmlns:a16="http://schemas.microsoft.com/office/drawing/2014/main" id="{F5F410E5-8F7F-4F9E-9FFE-E7BAE98D72FE}"/>
              </a:ext>
            </a:extLst>
          </p:cNvPr>
          <p:cNvSpPr>
            <a:spLocks noGrp="1"/>
          </p:cNvSpPr>
          <p:nvPr>
            <p:ph type="body" sz="quarter" idx="41"/>
          </p:nvPr>
        </p:nvSpPr>
        <p:spPr/>
        <p:txBody>
          <a:bodyPr/>
          <a:lstStyle/>
          <a:p>
            <a:r>
              <a:rPr lang="en-US" dirty="0">
                <a:solidFill>
                  <a:schemeClr val="tx1">
                    <a:lumMod val="75000"/>
                    <a:lumOff val="25000"/>
                  </a:schemeClr>
                </a:solidFill>
              </a:rPr>
              <a:t>JUL</a:t>
            </a:r>
          </a:p>
        </p:txBody>
      </p:sp>
      <p:sp>
        <p:nvSpPr>
          <p:cNvPr id="15" name="Text Placeholder 14">
            <a:extLst>
              <a:ext uri="{FF2B5EF4-FFF2-40B4-BE49-F238E27FC236}">
                <a16:creationId xmlns:a16="http://schemas.microsoft.com/office/drawing/2014/main" id="{62A8B8B4-43EE-4C8C-A799-7FB8016D3DD0}"/>
              </a:ext>
            </a:extLst>
          </p:cNvPr>
          <p:cNvSpPr>
            <a:spLocks noGrp="1"/>
          </p:cNvSpPr>
          <p:nvPr>
            <p:ph type="body" sz="quarter" idx="43"/>
          </p:nvPr>
        </p:nvSpPr>
        <p:spPr/>
        <p:txBody>
          <a:bodyPr/>
          <a:lstStyle/>
          <a:p>
            <a:r>
              <a:rPr lang="en-US" dirty="0">
                <a:solidFill>
                  <a:schemeClr val="tx1">
                    <a:lumMod val="75000"/>
                    <a:lumOff val="25000"/>
                  </a:schemeClr>
                </a:solidFill>
              </a:rPr>
              <a:t>AUG</a:t>
            </a:r>
          </a:p>
        </p:txBody>
      </p:sp>
      <p:sp>
        <p:nvSpPr>
          <p:cNvPr id="16" name="Text Placeholder 15">
            <a:extLst>
              <a:ext uri="{FF2B5EF4-FFF2-40B4-BE49-F238E27FC236}">
                <a16:creationId xmlns:a16="http://schemas.microsoft.com/office/drawing/2014/main" id="{BE55EE5B-B6FB-4321-9477-52192E27D65C}"/>
              </a:ext>
            </a:extLst>
          </p:cNvPr>
          <p:cNvSpPr>
            <a:spLocks noGrp="1"/>
          </p:cNvSpPr>
          <p:nvPr>
            <p:ph type="body" sz="quarter" idx="44"/>
          </p:nvPr>
        </p:nvSpPr>
        <p:spPr/>
        <p:txBody>
          <a:bodyPr/>
          <a:lstStyle/>
          <a:p>
            <a:r>
              <a:rPr lang="en-US" dirty="0">
                <a:solidFill>
                  <a:schemeClr val="tx1">
                    <a:lumMod val="75000"/>
                    <a:lumOff val="25000"/>
                  </a:schemeClr>
                </a:solidFill>
              </a:rPr>
              <a:t>SEP</a:t>
            </a:r>
          </a:p>
        </p:txBody>
      </p:sp>
      <p:sp>
        <p:nvSpPr>
          <p:cNvPr id="14" name="Text Placeholder 13">
            <a:extLst>
              <a:ext uri="{FF2B5EF4-FFF2-40B4-BE49-F238E27FC236}">
                <a16:creationId xmlns:a16="http://schemas.microsoft.com/office/drawing/2014/main" id="{C93FB8A9-9620-42A8-A149-00CC0FC29CF4}"/>
              </a:ext>
            </a:extLst>
          </p:cNvPr>
          <p:cNvSpPr>
            <a:spLocks noGrp="1"/>
          </p:cNvSpPr>
          <p:nvPr>
            <p:ph type="body" sz="quarter" idx="42"/>
          </p:nvPr>
        </p:nvSpPr>
        <p:spPr/>
        <p:txBody>
          <a:bodyPr/>
          <a:lstStyle/>
          <a:p>
            <a:r>
              <a:rPr lang="en-US" dirty="0">
                <a:solidFill>
                  <a:schemeClr val="tx1">
                    <a:lumMod val="75000"/>
                    <a:lumOff val="25000"/>
                  </a:schemeClr>
                </a:solidFill>
              </a:rPr>
              <a:t>OCT</a:t>
            </a:r>
          </a:p>
        </p:txBody>
      </p:sp>
      <p:sp>
        <p:nvSpPr>
          <p:cNvPr id="60" name="Text Placeholder 30">
            <a:extLst>
              <a:ext uri="{FF2B5EF4-FFF2-40B4-BE49-F238E27FC236}">
                <a16:creationId xmlns:a16="http://schemas.microsoft.com/office/drawing/2014/main" id="{518ED7A4-3142-4C1B-8706-E6F9BDA12CD4}"/>
              </a:ext>
            </a:extLst>
          </p:cNvPr>
          <p:cNvSpPr txBox="1">
            <a:spLocks/>
          </p:cNvSpPr>
          <p:nvPr/>
        </p:nvSpPr>
        <p:spPr>
          <a:xfrm>
            <a:off x="3971909"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Epicycle Lock MVP</a:t>
            </a:r>
          </a:p>
        </p:txBody>
      </p:sp>
      <p:sp>
        <p:nvSpPr>
          <p:cNvPr id="61" name="Text Placeholder 31">
            <a:extLst>
              <a:ext uri="{FF2B5EF4-FFF2-40B4-BE49-F238E27FC236}">
                <a16:creationId xmlns:a16="http://schemas.microsoft.com/office/drawing/2014/main" id="{ADF4B596-4378-464E-8BA9-FB6ADF27D160}"/>
              </a:ext>
            </a:extLst>
          </p:cNvPr>
          <p:cNvSpPr txBox="1">
            <a:spLocks/>
          </p:cNvSpPr>
          <p:nvPr/>
        </p:nvSpPr>
        <p:spPr>
          <a:xfrm>
            <a:off x="4006649"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Oct, 2020</a:t>
            </a:r>
          </a:p>
        </p:txBody>
      </p:sp>
      <p:cxnSp>
        <p:nvCxnSpPr>
          <p:cNvPr id="72" name="Straight Arrow Connector 71" title="Timeline Event Lines">
            <a:extLst>
              <a:ext uri="{FF2B5EF4-FFF2-40B4-BE49-F238E27FC236}">
                <a16:creationId xmlns:a16="http://schemas.microsoft.com/office/drawing/2014/main" id="{8C361AC5-6734-49E5-8506-3F22C2DF6856}"/>
              </a:ext>
            </a:extLst>
          </p:cNvPr>
          <p:cNvCxnSpPr>
            <a:cxnSpLocks/>
          </p:cNvCxnSpPr>
          <p:nvPr/>
        </p:nvCxnSpPr>
        <p:spPr>
          <a:xfrm flipH="1">
            <a:off x="486884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5D9E0D54-DF90-4CE3-B2EF-54C50783B7CC}"/>
              </a:ext>
            </a:extLst>
          </p:cNvPr>
          <p:cNvSpPr>
            <a:spLocks noGrp="1"/>
          </p:cNvSpPr>
          <p:nvPr>
            <p:ph type="body" sz="quarter" idx="45"/>
          </p:nvPr>
        </p:nvSpPr>
        <p:spPr/>
        <p:txBody>
          <a:bodyPr/>
          <a:lstStyle/>
          <a:p>
            <a:r>
              <a:rPr lang="en-US" dirty="0">
                <a:solidFill>
                  <a:schemeClr val="tx1">
                    <a:lumMod val="75000"/>
                    <a:lumOff val="25000"/>
                  </a:schemeClr>
                </a:solidFill>
              </a:rPr>
              <a:t>NOV</a:t>
            </a:r>
          </a:p>
        </p:txBody>
      </p:sp>
      <p:sp>
        <p:nvSpPr>
          <p:cNvPr id="18" name="Text Placeholder 17">
            <a:extLst>
              <a:ext uri="{FF2B5EF4-FFF2-40B4-BE49-F238E27FC236}">
                <a16:creationId xmlns:a16="http://schemas.microsoft.com/office/drawing/2014/main" id="{2CCC6E1D-9B5C-4276-A7D2-B86F661B7D47}"/>
              </a:ext>
            </a:extLst>
          </p:cNvPr>
          <p:cNvSpPr>
            <a:spLocks noGrp="1"/>
          </p:cNvSpPr>
          <p:nvPr>
            <p:ph type="body" sz="quarter" idx="46"/>
          </p:nvPr>
        </p:nvSpPr>
        <p:spPr/>
        <p:txBody>
          <a:bodyPr/>
          <a:lstStyle/>
          <a:p>
            <a:r>
              <a:rPr lang="en-US" dirty="0">
                <a:solidFill>
                  <a:schemeClr val="tx1">
                    <a:lumMod val="75000"/>
                    <a:lumOff val="25000"/>
                  </a:schemeClr>
                </a:solidFill>
              </a:rPr>
              <a:t>DEC</a:t>
            </a:r>
          </a:p>
        </p:txBody>
      </p:sp>
      <p:sp>
        <p:nvSpPr>
          <p:cNvPr id="19" name="Text Placeholder 18">
            <a:extLst>
              <a:ext uri="{FF2B5EF4-FFF2-40B4-BE49-F238E27FC236}">
                <a16:creationId xmlns:a16="http://schemas.microsoft.com/office/drawing/2014/main" id="{645EDCB7-4237-4A5E-9B93-7DD3CD3C4FF5}"/>
              </a:ext>
            </a:extLst>
          </p:cNvPr>
          <p:cNvSpPr>
            <a:spLocks noGrp="1"/>
          </p:cNvSpPr>
          <p:nvPr>
            <p:ph type="body" sz="quarter" idx="47"/>
          </p:nvPr>
        </p:nvSpPr>
        <p:spPr/>
        <p:txBody>
          <a:bodyPr/>
          <a:lstStyle/>
          <a:p>
            <a:r>
              <a:rPr lang="en-US" b="1" dirty="0">
                <a:solidFill>
                  <a:schemeClr val="tx1">
                    <a:lumMod val="75000"/>
                    <a:lumOff val="25000"/>
                  </a:schemeClr>
                </a:solidFill>
              </a:rPr>
              <a:t>JAN</a:t>
            </a:r>
          </a:p>
        </p:txBody>
      </p:sp>
      <p:sp>
        <p:nvSpPr>
          <p:cNvPr id="10" name="Text Placeholder 9">
            <a:extLst>
              <a:ext uri="{FF2B5EF4-FFF2-40B4-BE49-F238E27FC236}">
                <a16:creationId xmlns:a16="http://schemas.microsoft.com/office/drawing/2014/main" id="{C449364A-2889-46F4-AB8E-EB64958B16DC}"/>
              </a:ext>
            </a:extLst>
          </p:cNvPr>
          <p:cNvSpPr>
            <a:spLocks noGrp="1"/>
          </p:cNvSpPr>
          <p:nvPr>
            <p:ph type="body" sz="quarter" idx="38"/>
          </p:nvPr>
        </p:nvSpPr>
        <p:spPr>
          <a:xfrm>
            <a:off x="6008325" y="3973125"/>
            <a:ext cx="553175" cy="201776"/>
          </a:xfrm>
        </p:spPr>
        <p:txBody>
          <a:bodyPr/>
          <a:lstStyle/>
          <a:p>
            <a:r>
              <a:rPr lang="en-US" dirty="0">
                <a:solidFill>
                  <a:schemeClr val="tx1">
                    <a:lumMod val="75000"/>
                    <a:lumOff val="25000"/>
                  </a:schemeClr>
                </a:solidFill>
                <a:latin typeface="+mj-lt"/>
              </a:rPr>
              <a:t>2021</a:t>
            </a:r>
          </a:p>
        </p:txBody>
      </p:sp>
      <p:cxnSp>
        <p:nvCxnSpPr>
          <p:cNvPr id="75" name="Straight Arrow Connector 74" title="Timeline Event Lines">
            <a:extLst>
              <a:ext uri="{FF2B5EF4-FFF2-40B4-BE49-F238E27FC236}">
                <a16:creationId xmlns:a16="http://schemas.microsoft.com/office/drawing/2014/main" id="{40DC3788-4E8E-4F3D-BD1E-8EFA13B0705B}"/>
              </a:ext>
            </a:extLst>
          </p:cNvPr>
          <p:cNvCxnSpPr>
            <a:cxnSpLocks/>
          </p:cNvCxnSpPr>
          <p:nvPr/>
        </p:nvCxnSpPr>
        <p:spPr>
          <a:xfrm rot="10800000" flipH="1">
            <a:off x="6284891"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2" name="Text Placeholder 30">
            <a:extLst>
              <a:ext uri="{FF2B5EF4-FFF2-40B4-BE49-F238E27FC236}">
                <a16:creationId xmlns:a16="http://schemas.microsoft.com/office/drawing/2014/main" id="{86B6D762-C9DD-4996-B05F-20E8C744D387}"/>
              </a:ext>
            </a:extLst>
          </p:cNvPr>
          <p:cNvSpPr txBox="1">
            <a:spLocks/>
          </p:cNvSpPr>
          <p:nvPr/>
        </p:nvSpPr>
        <p:spPr>
          <a:xfrm>
            <a:off x="5387954"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Epicycle Platform v3</a:t>
            </a:r>
          </a:p>
        </p:txBody>
      </p:sp>
      <p:sp>
        <p:nvSpPr>
          <p:cNvPr id="63" name="Text Placeholder 31">
            <a:extLst>
              <a:ext uri="{FF2B5EF4-FFF2-40B4-BE49-F238E27FC236}">
                <a16:creationId xmlns:a16="http://schemas.microsoft.com/office/drawing/2014/main" id="{096832AE-2EF2-4535-996B-35001117AE74}"/>
              </a:ext>
            </a:extLst>
          </p:cNvPr>
          <p:cNvSpPr txBox="1">
            <a:spLocks/>
          </p:cNvSpPr>
          <p:nvPr/>
        </p:nvSpPr>
        <p:spPr>
          <a:xfrm>
            <a:off x="5422694"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Jan, 2021</a:t>
            </a:r>
          </a:p>
        </p:txBody>
      </p:sp>
      <p:sp>
        <p:nvSpPr>
          <p:cNvPr id="20" name="Text Placeholder 19">
            <a:extLst>
              <a:ext uri="{FF2B5EF4-FFF2-40B4-BE49-F238E27FC236}">
                <a16:creationId xmlns:a16="http://schemas.microsoft.com/office/drawing/2014/main" id="{7936DD04-54B5-45E1-B77E-535E48E1D46D}"/>
              </a:ext>
            </a:extLst>
          </p:cNvPr>
          <p:cNvSpPr>
            <a:spLocks noGrp="1"/>
          </p:cNvSpPr>
          <p:nvPr>
            <p:ph type="body" sz="quarter" idx="48"/>
          </p:nvPr>
        </p:nvSpPr>
        <p:spPr/>
        <p:txBody>
          <a:bodyPr/>
          <a:lstStyle/>
          <a:p>
            <a:r>
              <a:rPr lang="en-US" dirty="0">
                <a:solidFill>
                  <a:schemeClr val="tx1">
                    <a:lumMod val="75000"/>
                    <a:lumOff val="25000"/>
                  </a:schemeClr>
                </a:solidFill>
              </a:rPr>
              <a:t>FEB</a:t>
            </a:r>
          </a:p>
        </p:txBody>
      </p:sp>
      <p:sp>
        <p:nvSpPr>
          <p:cNvPr id="21" name="Text Placeholder 20">
            <a:extLst>
              <a:ext uri="{FF2B5EF4-FFF2-40B4-BE49-F238E27FC236}">
                <a16:creationId xmlns:a16="http://schemas.microsoft.com/office/drawing/2014/main" id="{3E1BC326-1FAE-422A-BA37-4C92724EF472}"/>
              </a:ext>
            </a:extLst>
          </p:cNvPr>
          <p:cNvSpPr>
            <a:spLocks noGrp="1"/>
          </p:cNvSpPr>
          <p:nvPr>
            <p:ph type="body" sz="quarter" idx="49"/>
          </p:nvPr>
        </p:nvSpPr>
        <p:spPr/>
        <p:txBody>
          <a:bodyPr/>
          <a:lstStyle/>
          <a:p>
            <a:r>
              <a:rPr lang="en-US" dirty="0">
                <a:solidFill>
                  <a:schemeClr val="tx1">
                    <a:lumMod val="75000"/>
                    <a:lumOff val="25000"/>
                  </a:schemeClr>
                </a:solidFill>
              </a:rPr>
              <a:t>MAR</a:t>
            </a:r>
          </a:p>
        </p:txBody>
      </p:sp>
      <p:sp>
        <p:nvSpPr>
          <p:cNvPr id="22" name="Text Placeholder 21">
            <a:extLst>
              <a:ext uri="{FF2B5EF4-FFF2-40B4-BE49-F238E27FC236}">
                <a16:creationId xmlns:a16="http://schemas.microsoft.com/office/drawing/2014/main" id="{24CF4B32-44BD-46E1-B99A-1ADBAC380AC1}"/>
              </a:ext>
            </a:extLst>
          </p:cNvPr>
          <p:cNvSpPr>
            <a:spLocks noGrp="1"/>
          </p:cNvSpPr>
          <p:nvPr>
            <p:ph type="body" sz="quarter" idx="50"/>
          </p:nvPr>
        </p:nvSpPr>
        <p:spPr/>
        <p:txBody>
          <a:bodyPr/>
          <a:lstStyle/>
          <a:p>
            <a:r>
              <a:rPr lang="en-US" dirty="0">
                <a:solidFill>
                  <a:schemeClr val="tx1">
                    <a:lumMod val="75000"/>
                    <a:lumOff val="25000"/>
                  </a:schemeClr>
                </a:solidFill>
              </a:rPr>
              <a:t>APR</a:t>
            </a:r>
          </a:p>
        </p:txBody>
      </p:sp>
      <p:sp>
        <p:nvSpPr>
          <p:cNvPr id="23" name="Text Placeholder 22">
            <a:extLst>
              <a:ext uri="{FF2B5EF4-FFF2-40B4-BE49-F238E27FC236}">
                <a16:creationId xmlns:a16="http://schemas.microsoft.com/office/drawing/2014/main" id="{5DD0D4ED-8247-483E-A339-415BFA0545C5}"/>
              </a:ext>
            </a:extLst>
          </p:cNvPr>
          <p:cNvSpPr>
            <a:spLocks noGrp="1"/>
          </p:cNvSpPr>
          <p:nvPr>
            <p:ph type="body" sz="quarter" idx="51"/>
          </p:nvPr>
        </p:nvSpPr>
        <p:spPr/>
        <p:txBody>
          <a:bodyPr/>
          <a:lstStyle/>
          <a:p>
            <a:r>
              <a:rPr lang="en-US" dirty="0">
                <a:solidFill>
                  <a:schemeClr val="tx1">
                    <a:lumMod val="75000"/>
                    <a:lumOff val="25000"/>
                  </a:schemeClr>
                </a:solidFill>
              </a:rPr>
              <a:t>MAY</a:t>
            </a:r>
          </a:p>
        </p:txBody>
      </p:sp>
      <p:sp>
        <p:nvSpPr>
          <p:cNvPr id="24" name="Text Placeholder 23">
            <a:extLst>
              <a:ext uri="{FF2B5EF4-FFF2-40B4-BE49-F238E27FC236}">
                <a16:creationId xmlns:a16="http://schemas.microsoft.com/office/drawing/2014/main" id="{F8DA1472-0F22-45EC-9606-34DC3AF9CA7F}"/>
              </a:ext>
            </a:extLst>
          </p:cNvPr>
          <p:cNvSpPr>
            <a:spLocks noGrp="1"/>
          </p:cNvSpPr>
          <p:nvPr>
            <p:ph type="body" sz="quarter" idx="52"/>
          </p:nvPr>
        </p:nvSpPr>
        <p:spPr/>
        <p:txBody>
          <a:bodyPr/>
          <a:lstStyle/>
          <a:p>
            <a:r>
              <a:rPr lang="en-US" dirty="0">
                <a:solidFill>
                  <a:schemeClr val="tx1">
                    <a:lumMod val="75000"/>
                    <a:lumOff val="25000"/>
                  </a:schemeClr>
                </a:solidFill>
              </a:rPr>
              <a:t>JUN</a:t>
            </a:r>
          </a:p>
        </p:txBody>
      </p:sp>
      <p:sp>
        <p:nvSpPr>
          <p:cNvPr id="25" name="Text Placeholder 24">
            <a:extLst>
              <a:ext uri="{FF2B5EF4-FFF2-40B4-BE49-F238E27FC236}">
                <a16:creationId xmlns:a16="http://schemas.microsoft.com/office/drawing/2014/main" id="{BED3DA06-A855-49CE-8356-4A9D947FC823}"/>
              </a:ext>
            </a:extLst>
          </p:cNvPr>
          <p:cNvSpPr>
            <a:spLocks noGrp="1"/>
          </p:cNvSpPr>
          <p:nvPr>
            <p:ph type="body" sz="quarter" idx="53"/>
          </p:nvPr>
        </p:nvSpPr>
        <p:spPr/>
        <p:txBody>
          <a:bodyPr/>
          <a:lstStyle/>
          <a:p>
            <a:r>
              <a:rPr lang="en-US" dirty="0">
                <a:solidFill>
                  <a:schemeClr val="tx1">
                    <a:lumMod val="75000"/>
                    <a:lumOff val="25000"/>
                  </a:schemeClr>
                </a:solidFill>
              </a:rPr>
              <a:t>JUL</a:t>
            </a:r>
          </a:p>
        </p:txBody>
      </p:sp>
      <p:cxnSp>
        <p:nvCxnSpPr>
          <p:cNvPr id="76" name="Straight Arrow Connector 75" title="Timeline Event Lines">
            <a:extLst>
              <a:ext uri="{FF2B5EF4-FFF2-40B4-BE49-F238E27FC236}">
                <a16:creationId xmlns:a16="http://schemas.microsoft.com/office/drawing/2014/main" id="{EB858692-F88E-43A4-8B27-E23B8AC17249}"/>
              </a:ext>
            </a:extLst>
          </p:cNvPr>
          <p:cNvCxnSpPr>
            <a:cxnSpLocks/>
          </p:cNvCxnSpPr>
          <p:nvPr/>
        </p:nvCxnSpPr>
        <p:spPr>
          <a:xfrm rot="10800000" flipH="1">
            <a:off x="9116629"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6" name="Text Placeholder 30">
            <a:extLst>
              <a:ext uri="{FF2B5EF4-FFF2-40B4-BE49-F238E27FC236}">
                <a16:creationId xmlns:a16="http://schemas.microsoft.com/office/drawing/2014/main" id="{926B0AAB-FFB2-4EF7-823F-9CC4BE3F9038}"/>
              </a:ext>
            </a:extLst>
          </p:cNvPr>
          <p:cNvSpPr txBox="1">
            <a:spLocks/>
          </p:cNvSpPr>
          <p:nvPr/>
        </p:nvSpPr>
        <p:spPr>
          <a:xfrm>
            <a:off x="8219692"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Epicycle Skeleton Lock</a:t>
            </a:r>
          </a:p>
        </p:txBody>
      </p:sp>
      <p:sp>
        <p:nvSpPr>
          <p:cNvPr id="67" name="Text Placeholder 31">
            <a:extLst>
              <a:ext uri="{FF2B5EF4-FFF2-40B4-BE49-F238E27FC236}">
                <a16:creationId xmlns:a16="http://schemas.microsoft.com/office/drawing/2014/main" id="{8CD2E1AD-1EB5-4624-9837-0D937266EA13}"/>
              </a:ext>
            </a:extLst>
          </p:cNvPr>
          <p:cNvSpPr txBox="1">
            <a:spLocks/>
          </p:cNvSpPr>
          <p:nvPr/>
        </p:nvSpPr>
        <p:spPr>
          <a:xfrm>
            <a:off x="8254432"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Jul, 2021</a:t>
            </a:r>
          </a:p>
        </p:txBody>
      </p:sp>
      <p:sp>
        <p:nvSpPr>
          <p:cNvPr id="27" name="Text Placeholder 26">
            <a:extLst>
              <a:ext uri="{FF2B5EF4-FFF2-40B4-BE49-F238E27FC236}">
                <a16:creationId xmlns:a16="http://schemas.microsoft.com/office/drawing/2014/main" id="{E20F207A-33A7-43C3-873C-25499611EA61}"/>
              </a:ext>
            </a:extLst>
          </p:cNvPr>
          <p:cNvSpPr>
            <a:spLocks noGrp="1"/>
          </p:cNvSpPr>
          <p:nvPr>
            <p:ph type="body" sz="quarter" idx="55"/>
          </p:nvPr>
        </p:nvSpPr>
        <p:spPr/>
        <p:txBody>
          <a:bodyPr/>
          <a:lstStyle/>
          <a:p>
            <a:r>
              <a:rPr lang="en-US" dirty="0">
                <a:solidFill>
                  <a:schemeClr val="tx1">
                    <a:lumMod val="75000"/>
                    <a:lumOff val="25000"/>
                  </a:schemeClr>
                </a:solidFill>
              </a:rPr>
              <a:t>AUG</a:t>
            </a:r>
          </a:p>
        </p:txBody>
      </p:sp>
      <p:sp>
        <p:nvSpPr>
          <p:cNvPr id="28" name="Text Placeholder 27">
            <a:extLst>
              <a:ext uri="{FF2B5EF4-FFF2-40B4-BE49-F238E27FC236}">
                <a16:creationId xmlns:a16="http://schemas.microsoft.com/office/drawing/2014/main" id="{B7E6CCF4-3AC5-455D-B1E1-9CDCE79FA2DA}"/>
              </a:ext>
            </a:extLst>
          </p:cNvPr>
          <p:cNvSpPr>
            <a:spLocks noGrp="1"/>
          </p:cNvSpPr>
          <p:nvPr>
            <p:ph type="body" sz="quarter" idx="56"/>
          </p:nvPr>
        </p:nvSpPr>
        <p:spPr/>
        <p:txBody>
          <a:bodyPr/>
          <a:lstStyle/>
          <a:p>
            <a:r>
              <a:rPr lang="en-US" dirty="0">
                <a:solidFill>
                  <a:schemeClr val="tx1">
                    <a:lumMod val="75000"/>
                    <a:lumOff val="25000"/>
                  </a:schemeClr>
                </a:solidFill>
              </a:rPr>
              <a:t>SEP</a:t>
            </a:r>
          </a:p>
        </p:txBody>
      </p:sp>
      <p:sp>
        <p:nvSpPr>
          <p:cNvPr id="26" name="Text Placeholder 25">
            <a:extLst>
              <a:ext uri="{FF2B5EF4-FFF2-40B4-BE49-F238E27FC236}">
                <a16:creationId xmlns:a16="http://schemas.microsoft.com/office/drawing/2014/main" id="{357282C0-B362-4514-BC66-EC9066996ADC}"/>
              </a:ext>
            </a:extLst>
          </p:cNvPr>
          <p:cNvSpPr>
            <a:spLocks noGrp="1"/>
          </p:cNvSpPr>
          <p:nvPr>
            <p:ph type="body" sz="quarter" idx="54"/>
          </p:nvPr>
        </p:nvSpPr>
        <p:spPr/>
        <p:txBody>
          <a:bodyPr/>
          <a:lstStyle/>
          <a:p>
            <a:r>
              <a:rPr lang="en-US" dirty="0">
                <a:solidFill>
                  <a:schemeClr val="tx1">
                    <a:lumMod val="75000"/>
                    <a:lumOff val="25000"/>
                  </a:schemeClr>
                </a:solidFill>
              </a:rPr>
              <a:t>OCT</a:t>
            </a:r>
          </a:p>
        </p:txBody>
      </p:sp>
      <p:sp>
        <p:nvSpPr>
          <p:cNvPr id="29" name="Text Placeholder 28">
            <a:extLst>
              <a:ext uri="{FF2B5EF4-FFF2-40B4-BE49-F238E27FC236}">
                <a16:creationId xmlns:a16="http://schemas.microsoft.com/office/drawing/2014/main" id="{AF84C149-B9E1-4CEB-AC25-65E5E0C9ECDB}"/>
              </a:ext>
            </a:extLst>
          </p:cNvPr>
          <p:cNvSpPr>
            <a:spLocks noGrp="1"/>
          </p:cNvSpPr>
          <p:nvPr>
            <p:ph type="body" sz="quarter" idx="57"/>
          </p:nvPr>
        </p:nvSpPr>
        <p:spPr/>
        <p:txBody>
          <a:bodyPr/>
          <a:lstStyle/>
          <a:p>
            <a:r>
              <a:rPr lang="en-US" dirty="0">
                <a:solidFill>
                  <a:schemeClr val="tx1">
                    <a:lumMod val="75000"/>
                    <a:lumOff val="25000"/>
                  </a:schemeClr>
                </a:solidFill>
              </a:rPr>
              <a:t>NOV</a:t>
            </a:r>
          </a:p>
        </p:txBody>
      </p:sp>
      <p:cxnSp>
        <p:nvCxnSpPr>
          <p:cNvPr id="73" name="Straight Arrow Connector 72" title="Timeline Event Lines">
            <a:extLst>
              <a:ext uri="{FF2B5EF4-FFF2-40B4-BE49-F238E27FC236}">
                <a16:creationId xmlns:a16="http://schemas.microsoft.com/office/drawing/2014/main" id="{4A412F69-2D59-4EA2-9BA0-74B513D9F63B}"/>
              </a:ext>
            </a:extLst>
          </p:cNvPr>
          <p:cNvCxnSpPr>
            <a:cxnSpLocks/>
          </p:cNvCxnSpPr>
          <p:nvPr/>
        </p:nvCxnSpPr>
        <p:spPr>
          <a:xfrm flipH="1">
            <a:off x="11005041"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4" name="Text Placeholder 30">
            <a:extLst>
              <a:ext uri="{FF2B5EF4-FFF2-40B4-BE49-F238E27FC236}">
                <a16:creationId xmlns:a16="http://schemas.microsoft.com/office/drawing/2014/main" id="{3BF16A02-C583-41A6-B28D-1DA71C3D603B}"/>
              </a:ext>
            </a:extLst>
          </p:cNvPr>
          <p:cNvSpPr txBox="1">
            <a:spLocks/>
          </p:cNvSpPr>
          <p:nvPr/>
        </p:nvSpPr>
        <p:spPr>
          <a:xfrm>
            <a:off x="9927693"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Epicycle Data v1 </a:t>
            </a:r>
          </a:p>
        </p:txBody>
      </p:sp>
      <p:sp>
        <p:nvSpPr>
          <p:cNvPr id="65" name="Text Placeholder 31">
            <a:extLst>
              <a:ext uri="{FF2B5EF4-FFF2-40B4-BE49-F238E27FC236}">
                <a16:creationId xmlns:a16="http://schemas.microsoft.com/office/drawing/2014/main" id="{F168CAA8-0A9E-4AEE-82FE-9F30480DEA54}"/>
              </a:ext>
            </a:extLst>
          </p:cNvPr>
          <p:cNvSpPr txBox="1">
            <a:spLocks/>
          </p:cNvSpPr>
          <p:nvPr/>
        </p:nvSpPr>
        <p:spPr>
          <a:xfrm>
            <a:off x="9962433"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Nov, 2021</a:t>
            </a:r>
          </a:p>
        </p:txBody>
      </p:sp>
      <p:sp>
        <p:nvSpPr>
          <p:cNvPr id="30" name="Text Placeholder 29">
            <a:extLst>
              <a:ext uri="{FF2B5EF4-FFF2-40B4-BE49-F238E27FC236}">
                <a16:creationId xmlns:a16="http://schemas.microsoft.com/office/drawing/2014/main" id="{1182FFC2-5425-4688-B728-F2248AC174BD}"/>
              </a:ext>
            </a:extLst>
          </p:cNvPr>
          <p:cNvSpPr>
            <a:spLocks noGrp="1"/>
          </p:cNvSpPr>
          <p:nvPr>
            <p:ph type="body" sz="quarter" idx="58"/>
          </p:nvPr>
        </p:nvSpPr>
        <p:spPr/>
        <p:txBody>
          <a:bodyPr/>
          <a:lstStyle/>
          <a:p>
            <a:r>
              <a:rPr lang="en-US" dirty="0">
                <a:solidFill>
                  <a:schemeClr val="tx1">
                    <a:lumMod val="75000"/>
                    <a:lumOff val="25000"/>
                  </a:schemeClr>
                </a:solidFill>
              </a:rPr>
              <a:t>DEC</a:t>
            </a:r>
          </a:p>
        </p:txBody>
      </p:sp>
      <p:grpSp>
        <p:nvGrpSpPr>
          <p:cNvPr id="33" name="Group 32" title="Timeline Month Lines">
            <a:extLst>
              <a:ext uri="{FF2B5EF4-FFF2-40B4-BE49-F238E27FC236}">
                <a16:creationId xmlns:a16="http://schemas.microsoft.com/office/drawing/2014/main" id="{AFD09076-D1F6-4F08-8939-1F1577E5A1AC}"/>
              </a:ext>
            </a:extLst>
          </p:cNvPr>
          <p:cNvGrpSpPr/>
          <p:nvPr/>
        </p:nvGrpSpPr>
        <p:grpSpPr>
          <a:xfrm>
            <a:off x="620712" y="3799174"/>
            <a:ext cx="10856346" cy="173951"/>
            <a:chOff x="620712" y="3799174"/>
            <a:chExt cx="10856346" cy="173951"/>
          </a:xfrm>
        </p:grpSpPr>
        <p:cxnSp>
          <p:nvCxnSpPr>
            <p:cNvPr id="34" name="Straight Connector 33">
              <a:extLst>
                <a:ext uri="{FF2B5EF4-FFF2-40B4-BE49-F238E27FC236}">
                  <a16:creationId xmlns:a16="http://schemas.microsoft.com/office/drawing/2014/main" id="{1851F931-A22B-44AA-B078-8F13276740C5}"/>
                </a:ext>
              </a:extLst>
            </p:cNvPr>
            <p:cNvCxnSpPr>
              <a:stCxn id="6" idx="2"/>
              <a:endCxn id="5" idx="0"/>
            </p:cNvCxnSpPr>
            <p:nvPr/>
          </p:nvCxnSpPr>
          <p:spPr>
            <a:xfrm>
              <a:off x="620712" y="3799174"/>
              <a:ext cx="1" cy="17395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3A16F3-2319-4900-94E3-2D1EE11FE250}"/>
                </a:ext>
              </a:extLst>
            </p:cNvPr>
            <p:cNvCxnSpPr/>
            <p:nvPr/>
          </p:nvCxnSpPr>
          <p:spPr>
            <a:xfrm>
              <a:off x="109272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4FC807E-B2A8-4953-AA5C-6D49F5FE3128}"/>
                </a:ext>
              </a:extLst>
            </p:cNvPr>
            <p:cNvCxnSpPr/>
            <p:nvPr/>
          </p:nvCxnSpPr>
          <p:spPr>
            <a:xfrm>
              <a:off x="156474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129982-9661-4201-A7A9-D830435CAF7C}"/>
                </a:ext>
              </a:extLst>
            </p:cNvPr>
            <p:cNvCxnSpPr/>
            <p:nvPr/>
          </p:nvCxnSpPr>
          <p:spPr>
            <a:xfrm>
              <a:off x="203675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C9CA8C-382D-4780-857E-7923D6612296}"/>
                </a:ext>
              </a:extLst>
            </p:cNvPr>
            <p:cNvCxnSpPr/>
            <p:nvPr/>
          </p:nvCxnSpPr>
          <p:spPr>
            <a:xfrm>
              <a:off x="250877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124F5F-0D19-4683-ABFD-3276BD8C0D2A}"/>
                </a:ext>
              </a:extLst>
            </p:cNvPr>
            <p:cNvCxnSpPr/>
            <p:nvPr/>
          </p:nvCxnSpPr>
          <p:spPr>
            <a:xfrm>
              <a:off x="298078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740EF7-5BAA-4406-9463-F2DBFE3F1764}"/>
                </a:ext>
              </a:extLst>
            </p:cNvPr>
            <p:cNvCxnSpPr/>
            <p:nvPr/>
          </p:nvCxnSpPr>
          <p:spPr>
            <a:xfrm>
              <a:off x="345280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E722C75-9D4B-4ACF-8624-346EBA52AB0C}"/>
                </a:ext>
              </a:extLst>
            </p:cNvPr>
            <p:cNvCxnSpPr/>
            <p:nvPr/>
          </p:nvCxnSpPr>
          <p:spPr>
            <a:xfrm>
              <a:off x="392481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341D20-3335-4187-B094-E72F119FBFA6}"/>
                </a:ext>
              </a:extLst>
            </p:cNvPr>
            <p:cNvCxnSpPr/>
            <p:nvPr/>
          </p:nvCxnSpPr>
          <p:spPr>
            <a:xfrm>
              <a:off x="439683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A093FB-4616-49E8-A8CB-7A95CC81F7BF}"/>
                </a:ext>
              </a:extLst>
            </p:cNvPr>
            <p:cNvCxnSpPr/>
            <p:nvPr/>
          </p:nvCxnSpPr>
          <p:spPr>
            <a:xfrm>
              <a:off x="486884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37583E-E0FF-431F-AEFC-A3E007B41FEF}"/>
                </a:ext>
              </a:extLst>
            </p:cNvPr>
            <p:cNvCxnSpPr/>
            <p:nvPr/>
          </p:nvCxnSpPr>
          <p:spPr>
            <a:xfrm>
              <a:off x="534086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CC9F1D-9948-435E-B101-CE530C3C415D}"/>
                </a:ext>
              </a:extLst>
            </p:cNvPr>
            <p:cNvCxnSpPr/>
            <p:nvPr/>
          </p:nvCxnSpPr>
          <p:spPr>
            <a:xfrm>
              <a:off x="581287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ED2865-67EC-4583-B0BC-2A7549CA14FE}"/>
                </a:ext>
              </a:extLst>
            </p:cNvPr>
            <p:cNvCxnSpPr/>
            <p:nvPr/>
          </p:nvCxnSpPr>
          <p:spPr>
            <a:xfrm>
              <a:off x="628489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E72E4E-F5B7-469D-9C2A-54960B3814DA}"/>
                </a:ext>
              </a:extLst>
            </p:cNvPr>
            <p:cNvCxnSpPr/>
            <p:nvPr/>
          </p:nvCxnSpPr>
          <p:spPr>
            <a:xfrm>
              <a:off x="675690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A5CFE2-8B3A-4FE1-B4D5-A3C1CDD0D60B}"/>
                </a:ext>
              </a:extLst>
            </p:cNvPr>
            <p:cNvCxnSpPr/>
            <p:nvPr/>
          </p:nvCxnSpPr>
          <p:spPr>
            <a:xfrm>
              <a:off x="722892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8945B65-A1FD-4893-8E5B-694EBE6ABE48}"/>
                </a:ext>
              </a:extLst>
            </p:cNvPr>
            <p:cNvCxnSpPr/>
            <p:nvPr/>
          </p:nvCxnSpPr>
          <p:spPr>
            <a:xfrm>
              <a:off x="770093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559BBA-B1D3-41F3-BCBE-CB4BB933EEA0}"/>
                </a:ext>
              </a:extLst>
            </p:cNvPr>
            <p:cNvCxnSpPr/>
            <p:nvPr/>
          </p:nvCxnSpPr>
          <p:spPr>
            <a:xfrm>
              <a:off x="817295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F8D889-DFE8-4946-8A9F-E89EBA86CE55}"/>
                </a:ext>
              </a:extLst>
            </p:cNvPr>
            <p:cNvCxnSpPr/>
            <p:nvPr/>
          </p:nvCxnSpPr>
          <p:spPr>
            <a:xfrm>
              <a:off x="864496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9FC3E1-760C-485D-A894-659E36DBFBA0}"/>
                </a:ext>
              </a:extLst>
            </p:cNvPr>
            <p:cNvCxnSpPr/>
            <p:nvPr/>
          </p:nvCxnSpPr>
          <p:spPr>
            <a:xfrm>
              <a:off x="911698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2AD8BF-2DAB-46F3-9334-006C0E601416}"/>
                </a:ext>
              </a:extLst>
            </p:cNvPr>
            <p:cNvCxnSpPr/>
            <p:nvPr/>
          </p:nvCxnSpPr>
          <p:spPr>
            <a:xfrm>
              <a:off x="958899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3ECD0E7-AEC7-4FC2-AD8C-FD1309F9C4A9}"/>
                </a:ext>
              </a:extLst>
            </p:cNvPr>
            <p:cNvCxnSpPr/>
            <p:nvPr/>
          </p:nvCxnSpPr>
          <p:spPr>
            <a:xfrm>
              <a:off x="1006101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C5386D-5D43-4282-AB46-61FD65332554}"/>
                </a:ext>
              </a:extLst>
            </p:cNvPr>
            <p:cNvCxnSpPr/>
            <p:nvPr/>
          </p:nvCxnSpPr>
          <p:spPr>
            <a:xfrm>
              <a:off x="1053302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974A3F-6B41-4413-8B89-13F538C736F8}"/>
                </a:ext>
              </a:extLst>
            </p:cNvPr>
            <p:cNvCxnSpPr/>
            <p:nvPr/>
          </p:nvCxnSpPr>
          <p:spPr>
            <a:xfrm>
              <a:off x="1100504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BC7720-8A37-473F-B4FC-E67552008163}"/>
                </a:ext>
              </a:extLst>
            </p:cNvPr>
            <p:cNvCxnSpPr/>
            <p:nvPr/>
          </p:nvCxnSpPr>
          <p:spPr>
            <a:xfrm>
              <a:off x="1147705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649B9F8F-4732-4438-9D9E-2501EE5F0839}"/>
              </a:ext>
            </a:extLst>
          </p:cNvPr>
          <p:cNvSpPr>
            <a:spLocks noGrp="1"/>
          </p:cNvSpPr>
          <p:nvPr>
            <p:ph type="sldNum" sz="quarter" idx="11"/>
          </p:nvPr>
        </p:nvSpPr>
        <p:spPr/>
        <p:txBody>
          <a:bodyPr/>
          <a:lstStyle/>
          <a:p>
            <a:fld id="{4B73C415-D670-4716-A5EC-CC4D52CA2BAC}" type="slidenum">
              <a:rPr lang="en-US" smtClean="0"/>
              <a:pPr/>
              <a:t>12</a:t>
            </a:fld>
            <a:endParaRPr lang="en-US" dirty="0"/>
          </a:p>
        </p:txBody>
      </p:sp>
    </p:spTree>
    <p:extLst>
      <p:ext uri="{BB962C8B-B14F-4D97-AF65-F5344CB8AC3E}">
        <p14:creationId xmlns:p14="http://schemas.microsoft.com/office/powerpoint/2010/main" val="3708042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Subtitle 6">
            <a:extLst>
              <a:ext uri="{FF2B5EF4-FFF2-40B4-BE49-F238E27FC236}">
                <a16:creationId xmlns:a16="http://schemas.microsoft.com/office/drawing/2014/main" id="{ACCCCDAD-0E0B-437F-8CAA-0536470B2E2F}"/>
              </a:ext>
            </a:extLst>
          </p:cNvPr>
          <p:cNvSpPr>
            <a:spLocks noGrp="1"/>
          </p:cNvSpPr>
          <p:nvPr>
            <p:ph type="subTitle" idx="1"/>
          </p:nvPr>
        </p:nvSpPr>
        <p:spPr/>
        <p:txBody>
          <a:bodyPr/>
          <a:lstStyle/>
          <a:p>
            <a:r>
              <a:rPr lang="en-US" dirty="0"/>
              <a:t>Kalle Persson</a:t>
            </a:r>
          </a:p>
        </p:txBody>
      </p:sp>
      <p:pic>
        <p:nvPicPr>
          <p:cNvPr id="13" name="Graphic 12" descr="Person icon">
            <a:extLst>
              <a:ext uri="{FF2B5EF4-FFF2-40B4-BE49-F238E27FC236}">
                <a16:creationId xmlns:a16="http://schemas.microsoft.com/office/drawing/2014/main" id="{708AF784-88DE-4E89-A28B-BECD54FC11C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84624" y="3886690"/>
            <a:ext cx="164463" cy="164463"/>
          </a:xfrm>
          <a:prstGeom prst="rect">
            <a:avLst/>
          </a:prstGeom>
        </p:spPr>
      </p:pic>
      <p:sp>
        <p:nvSpPr>
          <p:cNvPr id="9" name="Text Placeholder 8">
            <a:extLst>
              <a:ext uri="{FF2B5EF4-FFF2-40B4-BE49-F238E27FC236}">
                <a16:creationId xmlns:a16="http://schemas.microsoft.com/office/drawing/2014/main" id="{650F9D0C-7F14-4B83-A0A3-5710128C815A}"/>
              </a:ext>
            </a:extLst>
          </p:cNvPr>
          <p:cNvSpPr>
            <a:spLocks noGrp="1"/>
          </p:cNvSpPr>
          <p:nvPr>
            <p:ph type="body" sz="quarter" idx="13"/>
          </p:nvPr>
        </p:nvSpPr>
        <p:spPr/>
        <p:txBody>
          <a:bodyPr/>
          <a:lstStyle/>
          <a:p>
            <a:r>
              <a:rPr lang="en-US" dirty="0"/>
              <a:t>+1 23 987 6554</a:t>
            </a:r>
          </a:p>
        </p:txBody>
      </p:sp>
      <p:pic>
        <p:nvPicPr>
          <p:cNvPr id="15" name="Graphic 14" descr="Phone icon">
            <a:extLst>
              <a:ext uri="{FF2B5EF4-FFF2-40B4-BE49-F238E27FC236}">
                <a16:creationId xmlns:a16="http://schemas.microsoft.com/office/drawing/2014/main" id="{E276E47B-4C08-4FEC-AAE8-3DCCBA7EE72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4624" y="4196776"/>
            <a:ext cx="164463" cy="164463"/>
          </a:xfrm>
          <a:prstGeom prst="rect">
            <a:avLst/>
          </a:prstGeom>
        </p:spPr>
      </p:pic>
      <p:sp>
        <p:nvSpPr>
          <p:cNvPr id="10" name="Text Placeholder 9">
            <a:extLst>
              <a:ext uri="{FF2B5EF4-FFF2-40B4-BE49-F238E27FC236}">
                <a16:creationId xmlns:a16="http://schemas.microsoft.com/office/drawing/2014/main" id="{2EF9E03C-A81E-4083-9F20-EF8FFAF5914D}"/>
              </a:ext>
            </a:extLst>
          </p:cNvPr>
          <p:cNvSpPr>
            <a:spLocks noGrp="1"/>
          </p:cNvSpPr>
          <p:nvPr>
            <p:ph type="body" sz="quarter" idx="14"/>
          </p:nvPr>
        </p:nvSpPr>
        <p:spPr/>
        <p:txBody>
          <a:bodyPr/>
          <a:lstStyle/>
          <a:p>
            <a:r>
              <a:rPr lang="en-US" dirty="0"/>
              <a:t>kalle@tryepicycle.com</a:t>
            </a:r>
          </a:p>
        </p:txBody>
      </p:sp>
      <p:pic>
        <p:nvPicPr>
          <p:cNvPr id="14" name="Graphic 13" descr="Email icon">
            <a:extLst>
              <a:ext uri="{FF2B5EF4-FFF2-40B4-BE49-F238E27FC236}">
                <a16:creationId xmlns:a16="http://schemas.microsoft.com/office/drawing/2014/main" id="{4F2D4997-93AD-4A62-8488-4572923DB81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84624" y="4530964"/>
            <a:ext cx="164463" cy="164463"/>
          </a:xfrm>
          <a:prstGeom prst="rect">
            <a:avLst/>
          </a:prstGeom>
        </p:spPr>
      </p:pic>
      <p:sp>
        <p:nvSpPr>
          <p:cNvPr id="26" name="Text Placeholder 25">
            <a:extLst>
              <a:ext uri="{FF2B5EF4-FFF2-40B4-BE49-F238E27FC236}">
                <a16:creationId xmlns:a16="http://schemas.microsoft.com/office/drawing/2014/main" id="{88557579-7DEF-FF4C-AD37-0E81A6BB3B75}"/>
              </a:ext>
            </a:extLst>
          </p:cNvPr>
          <p:cNvSpPr>
            <a:spLocks noGrp="1"/>
          </p:cNvSpPr>
          <p:nvPr>
            <p:ph type="body" sz="quarter" idx="16"/>
          </p:nvPr>
        </p:nvSpPr>
        <p:spPr/>
        <p:txBody>
          <a:bodyPr/>
          <a:lstStyle/>
          <a:p>
            <a:r>
              <a:rPr lang="en-US" dirty="0">
                <a:hlinkClick r:id="rId10"/>
              </a:rPr>
              <a:t>www.tryepicycle.com</a:t>
            </a:r>
            <a:r>
              <a:rPr lang="en-US" dirty="0"/>
              <a:t> </a:t>
            </a:r>
          </a:p>
        </p:txBody>
      </p:sp>
      <p:pic>
        <p:nvPicPr>
          <p:cNvPr id="30" name="Graphic 29" descr="World web icon">
            <a:extLst>
              <a:ext uri="{FF2B5EF4-FFF2-40B4-BE49-F238E27FC236}">
                <a16:creationId xmlns:a16="http://schemas.microsoft.com/office/drawing/2014/main" id="{07973E30-0C12-8442-90B5-47D1C45545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8999" y="4843614"/>
            <a:ext cx="170088" cy="170088"/>
          </a:xfrm>
          <a:prstGeom prst="rect">
            <a:avLst/>
          </a:prstGeom>
        </p:spPr>
      </p:pic>
      <p:pic>
        <p:nvPicPr>
          <p:cNvPr id="20" name="Picture Placeholder 19">
            <a:extLst>
              <a:ext uri="{FF2B5EF4-FFF2-40B4-BE49-F238E27FC236}">
                <a16:creationId xmlns:a16="http://schemas.microsoft.com/office/drawing/2014/main" id="{570996EA-DB18-4DE4-BA47-E8CB5B4B82C7}"/>
              </a:ext>
            </a:extLst>
          </p:cNvPr>
          <p:cNvPicPr>
            <a:picLocks noGrp="1" noChangeAspect="1"/>
          </p:cNvPicPr>
          <p:nvPr>
            <p:ph type="pic" sz="quarter" idx="15"/>
          </p:nvPr>
        </p:nvPicPr>
        <p:blipFill>
          <a:blip r:embed="rId13"/>
          <a:srcRect t="14571" b="14571"/>
          <a:stretch>
            <a:fillRect/>
          </a:stretch>
        </p:blipFill>
        <p:spPr>
          <a:xfrm>
            <a:off x="7902575" y="2411413"/>
            <a:ext cx="1552575" cy="1100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142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3" name="Subtitle 2">
            <a:extLst>
              <a:ext uri="{FF2B5EF4-FFF2-40B4-BE49-F238E27FC236}">
                <a16:creationId xmlns:a16="http://schemas.microsoft.com/office/drawing/2014/main" id="{D56BE522-961D-4737-9715-127DB8A86EB2}"/>
              </a:ext>
            </a:extLst>
          </p:cNvPr>
          <p:cNvSpPr>
            <a:spLocks noGrp="1"/>
          </p:cNvSpPr>
          <p:nvPr>
            <p:ph type="subTitle" idx="1"/>
          </p:nvPr>
        </p:nvSpPr>
        <p:spPr/>
        <p:txBody>
          <a:bodyPr/>
          <a:lstStyle/>
          <a:p>
            <a:r>
              <a:rPr lang="en-US" dirty="0"/>
              <a:t>So what’s holding back bike sharing?</a:t>
            </a:r>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p:txBody>
          <a:bodyPr/>
          <a:lstStyle/>
          <a:p>
            <a:pPr marL="0" indent="0">
              <a:buNone/>
            </a:pPr>
            <a:r>
              <a:rPr lang="en-US" sz="4400" dirty="0"/>
              <a:t>Transportation Crisis</a:t>
            </a:r>
          </a:p>
          <a:p>
            <a:pPr marL="0" indent="0">
              <a:buNone/>
            </a:pPr>
            <a:r>
              <a:rPr lang="en-US" dirty="0"/>
              <a:t>“As population growth continues, the pressure on mobility is becoming unsustainable. Transport systems are over-crowded, traffic congestion is at an all-time high (and rising), and this is accompanied by increasing environmental and health concerns. Many remain left behind by the freedoms that transportation has afforded, unable to travel to schools, jobs, hospitals or grocery stores.”</a:t>
            </a:r>
          </a:p>
          <a:p>
            <a:pPr marL="0" indent="0">
              <a:buNone/>
            </a:pPr>
            <a:r>
              <a:rPr lang="en-US" dirty="0"/>
              <a:t>-- </a:t>
            </a:r>
            <a:r>
              <a:rPr lang="en-US" dirty="0" err="1"/>
              <a:t>HackMobility</a:t>
            </a:r>
            <a:r>
              <a:rPr lang="en-US" dirty="0"/>
              <a:t> 2019</a:t>
            </a:r>
          </a:p>
        </p:txBody>
      </p:sp>
      <p:pic>
        <p:nvPicPr>
          <p:cNvPr id="7" name="Picture 6" descr="A close up of a map&#10;&#10;Description automatically generated">
            <a:extLst>
              <a:ext uri="{FF2B5EF4-FFF2-40B4-BE49-F238E27FC236}">
                <a16:creationId xmlns:a16="http://schemas.microsoft.com/office/drawing/2014/main" id="{E4A7EA0D-04CF-42DF-B48D-09DD404FC4A2}"/>
              </a:ext>
            </a:extLst>
          </p:cNvPr>
          <p:cNvPicPr>
            <a:picLocks noChangeAspect="1"/>
          </p:cNvPicPr>
          <p:nvPr/>
        </p:nvPicPr>
        <p:blipFill>
          <a:blip r:embed="rId4"/>
          <a:stretch>
            <a:fillRect/>
          </a:stretch>
        </p:blipFill>
        <p:spPr>
          <a:xfrm>
            <a:off x="96029" y="80289"/>
            <a:ext cx="5997255" cy="4343527"/>
          </a:xfrm>
          <a:prstGeom prst="rect">
            <a:avLst/>
          </a:prstGeom>
        </p:spPr>
      </p:pic>
      <p:grpSp>
        <p:nvGrpSpPr>
          <p:cNvPr id="46" name="Group 45">
            <a:extLst>
              <a:ext uri="{FF2B5EF4-FFF2-40B4-BE49-F238E27FC236}">
                <a16:creationId xmlns:a16="http://schemas.microsoft.com/office/drawing/2014/main" id="{62DF6AE8-6133-4C1E-91DD-755705ACF0F1}"/>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2</a:t>
            </a:fld>
            <a:endParaRPr lang="en-US" dirty="0"/>
          </a:p>
        </p:txBody>
      </p:sp>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a:lstStyle/>
          <a:p>
            <a:r>
              <a:rPr lang="en-US" sz="3200" dirty="0"/>
              <a:t>Cycling is an Efficient Solution</a:t>
            </a:r>
          </a:p>
        </p:txBody>
      </p:sp>
    </p:spTree>
    <p:extLst>
      <p:ext uri="{BB962C8B-B14F-4D97-AF65-F5344CB8AC3E}">
        <p14:creationId xmlns:p14="http://schemas.microsoft.com/office/powerpoint/2010/main" val="79575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Problem with Bicycles</a:t>
            </a: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Maintenance Costs</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Bikes break down fast and need to be constantly maintained and repaired</a:t>
            </a: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Vandalism</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People just like breaking, stealing, and damaging things that aren’t theirs</a:t>
            </a: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Oversupply by Competition</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Fear of Missing Out drives companies to flood too many bikes in not enough space</a:t>
            </a: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a:lstStyle/>
          <a:p>
            <a:r>
              <a:rPr lang="en-US" dirty="0"/>
              <a:t>Parking &amp; Infrastructure</a:t>
            </a:r>
          </a:p>
        </p:txBody>
      </p:sp>
      <p:sp>
        <p:nvSpPr>
          <p:cNvPr id="6" name="Text Placeholder 5">
            <a:extLst>
              <a:ext uri="{FF2B5EF4-FFF2-40B4-BE49-F238E27FC236}">
                <a16:creationId xmlns:a16="http://schemas.microsoft.com/office/drawing/2014/main" id="{A163F1F1-E70E-4823-905B-45B18FCD35FA}"/>
              </a:ext>
            </a:extLst>
          </p:cNvPr>
          <p:cNvSpPr>
            <a:spLocks noGrp="1"/>
          </p:cNvSpPr>
          <p:nvPr>
            <p:ph type="body" sz="quarter" idx="14"/>
          </p:nvPr>
        </p:nvSpPr>
        <p:spPr/>
        <p:txBody>
          <a:bodyPr/>
          <a:lstStyle/>
          <a:p>
            <a:r>
              <a:rPr lang="en-US" dirty="0"/>
              <a:t>Cities were designed with cars in mind; changes need to be made</a:t>
            </a: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a:lstStyle/>
          <a:p>
            <a:r>
              <a:rPr lang="en-US" dirty="0"/>
              <a:t>Social </a:t>
            </a:r>
            <a:br>
              <a:rPr lang="en-US" dirty="0"/>
            </a:br>
            <a:r>
              <a:rPr lang="en-US" dirty="0"/>
              <a:t>Pressures</a:t>
            </a:r>
          </a:p>
        </p:txBody>
      </p:sp>
      <p:sp>
        <p:nvSpPr>
          <p:cNvPr id="7" name="Text Placeholder 6">
            <a:extLst>
              <a:ext uri="{FF2B5EF4-FFF2-40B4-BE49-F238E27FC236}">
                <a16:creationId xmlns:a16="http://schemas.microsoft.com/office/drawing/2014/main" id="{A938F1A8-AEA6-473B-9AF3-DA6DF3A50827}"/>
              </a:ext>
            </a:extLst>
          </p:cNvPr>
          <p:cNvSpPr>
            <a:spLocks noGrp="1"/>
          </p:cNvSpPr>
          <p:nvPr>
            <p:ph type="body" sz="quarter" idx="15"/>
          </p:nvPr>
        </p:nvSpPr>
        <p:spPr/>
        <p:txBody>
          <a:bodyPr/>
          <a:lstStyle/>
          <a:p>
            <a:r>
              <a:rPr lang="en-US" dirty="0"/>
              <a:t>Face it: cycling just isn’t cool</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373768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4E142A-638F-41E5-8FDE-B9C0E13A689B}"/>
              </a:ext>
            </a:extLst>
          </p:cNvPr>
          <p:cNvSpPr>
            <a:spLocks noGrp="1"/>
          </p:cNvSpPr>
          <p:nvPr>
            <p:ph type="sldNum" sz="quarter" idx="11"/>
          </p:nvPr>
        </p:nvSpPr>
        <p:spPr/>
        <p:txBody>
          <a:bodyPr/>
          <a:lstStyle/>
          <a:p>
            <a:fld id="{19B51A1E-902D-48AF-9020-955120F399B6}" type="slidenum">
              <a:rPr lang="en-US" noProof="0" smtClean="0"/>
              <a:pPr/>
              <a:t>4</a:t>
            </a:fld>
            <a:endParaRPr lang="en-US" noProof="0" dirty="0"/>
          </a:p>
        </p:txBody>
      </p:sp>
      <p:pic>
        <p:nvPicPr>
          <p:cNvPr id="20" name="Picture 19">
            <a:extLst>
              <a:ext uri="{FF2B5EF4-FFF2-40B4-BE49-F238E27FC236}">
                <a16:creationId xmlns:a16="http://schemas.microsoft.com/office/drawing/2014/main" id="{1FFA177D-0C69-48B2-B0EE-1E3C4122B768}"/>
              </a:ext>
            </a:extLst>
          </p:cNvPr>
          <p:cNvPicPr>
            <a:picLocks noChangeAspect="1"/>
          </p:cNvPicPr>
          <p:nvPr/>
        </p:nvPicPr>
        <p:blipFill>
          <a:blip r:embed="rId2"/>
          <a:stretch>
            <a:fillRect/>
          </a:stretch>
        </p:blipFill>
        <p:spPr>
          <a:xfrm>
            <a:off x="954658" y="294376"/>
            <a:ext cx="9392130" cy="6269247"/>
          </a:xfrm>
          <a:prstGeom prst="rect">
            <a:avLst/>
          </a:prstGeom>
        </p:spPr>
      </p:pic>
    </p:spTree>
    <p:extLst>
      <p:ext uri="{BB962C8B-B14F-4D97-AF65-F5344CB8AC3E}">
        <p14:creationId xmlns:p14="http://schemas.microsoft.com/office/powerpoint/2010/main" val="2659661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Solutions of Epicycle</a:t>
            </a:r>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NOT yet another bike share startup</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Epicycle is a platform to enable bike share and rental, NOT yet another bike share startup</a:t>
            </a:r>
          </a:p>
        </p:txBody>
      </p:sp>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a:fill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Natural Growth of Scope and Scale</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Epicycle leverages existing bikes and bike usage programs to grow usage gradually and naturally</a:t>
            </a:r>
          </a:p>
        </p:txBody>
      </p:sp>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Integration with Car Solutions</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Epicycle intelligently ports tools, resources, and infrastructure used for cars over to bicycles</a:t>
            </a: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5</a:t>
            </a:fld>
            <a:endParaRPr lang="en-US" dirty="0"/>
          </a:p>
        </p:txBody>
      </p:sp>
    </p:spTree>
    <p:extLst>
      <p:ext uri="{BB962C8B-B14F-4D97-AF65-F5344CB8AC3E}">
        <p14:creationId xmlns:p14="http://schemas.microsoft.com/office/powerpoint/2010/main" val="1668368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Product</a:t>
            </a:r>
          </a:p>
        </p:txBody>
      </p:sp>
      <p:pic>
        <p:nvPicPr>
          <p:cNvPr id="71" name="Picture Placeholder 70" descr="link">
            <a:extLst>
              <a:ext uri="{FF2B5EF4-FFF2-40B4-BE49-F238E27FC236}">
                <a16:creationId xmlns:a16="http://schemas.microsoft.com/office/drawing/2014/main" id="{E5542F6D-CB05-1E49-9D10-41D51547FB68}"/>
              </a:ext>
            </a:extLst>
          </p:cNvPr>
          <p:cNvPicPr>
            <a:picLocks noGrp="1" noChangeAspect="1"/>
          </p:cNvPicPr>
          <p:nvPr>
            <p:ph type="pic" sz="quarter" idx="32"/>
          </p:nvPr>
        </p:nvPicPr>
        <p:blipFill>
          <a:blip r:embed="rId4">
            <a:extLst>
              <a:ext uri="{96DAC541-7B7A-43D3-8B79-37D633B846F1}">
                <asvg:svgBlip xmlns:asvg="http://schemas.microsoft.com/office/drawing/2016/SVG/main" r:embed="rId5"/>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Smart Car Integration</a:t>
            </a:r>
          </a:p>
        </p:txBody>
      </p:sp>
      <p:sp>
        <p:nvSpPr>
          <p:cNvPr id="78" name="Text Placeholder 12">
            <a:extLst>
              <a:ext uri="{FF2B5EF4-FFF2-40B4-BE49-F238E27FC236}">
                <a16:creationId xmlns:a16="http://schemas.microsoft.com/office/drawing/2014/main" id="{B9366D2C-DAC9-484E-BC91-EFDB13FDA0EE}"/>
              </a:ext>
            </a:extLst>
          </p:cNvPr>
          <p:cNvSpPr>
            <a:spLocks noGrp="1"/>
          </p:cNvSpPr>
          <p:nvPr>
            <p:ph type="body" sz="quarter" idx="21"/>
          </p:nvPr>
        </p:nvSpPr>
        <p:spPr>
          <a:xfrm>
            <a:off x="8768283" y="1694262"/>
            <a:ext cx="2001317" cy="720000"/>
          </a:xfrm>
        </p:spPr>
        <p:txBody>
          <a:bodyPr/>
          <a:lstStyle/>
          <a:p>
            <a:r>
              <a:rPr lang="en-US" dirty="0"/>
              <a:t>Smart Bikes built on Smart Car infrastructure for fast unlock &amp; rental</a:t>
            </a:r>
          </a:p>
        </p:txBody>
      </p:sp>
      <p:pic>
        <p:nvPicPr>
          <p:cNvPr id="73" name="Picture Placeholder 72" descr="send">
            <a:extLst>
              <a:ext uri="{FF2B5EF4-FFF2-40B4-BE49-F238E27FC236}">
                <a16:creationId xmlns:a16="http://schemas.microsoft.com/office/drawing/2014/main" id="{434488A9-1494-5A4A-9B81-A4830C2F8568}"/>
              </a:ext>
            </a:extLst>
          </p:cNvPr>
          <p:cNvPicPr>
            <a:picLocks noGrp="1" noChangeAspect="1"/>
          </p:cNvPicPr>
          <p:nvPr>
            <p:ph type="pic" sz="quarter" idx="31"/>
          </p:nvPr>
        </p:nvPicPr>
        <p:blipFill>
          <a:blip r:embed="rId6">
            <a:extLst>
              <a:ext uri="{96DAC541-7B7A-43D3-8B79-37D633B846F1}">
                <asvg:svgBlip xmlns:asvg="http://schemas.microsoft.com/office/drawing/2016/SVG/main" r:embed="rId7"/>
              </a:ext>
            </a:extLst>
          </a:blip>
          <a:srcRect t="115" b="115"/>
          <a:stretch>
            <a:fill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Instant Communication</a:t>
            </a: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8768283" y="3301993"/>
            <a:ext cx="2001317" cy="720000"/>
          </a:xfrm>
        </p:spPr>
        <p:txBody>
          <a:bodyPr/>
          <a:lstStyle/>
          <a:p>
            <a:r>
              <a:rPr lang="en-US" dirty="0"/>
              <a:t>Integration with Here to constantly monitor location and availability</a:t>
            </a:r>
          </a:p>
        </p:txBody>
      </p:sp>
      <p:pic>
        <p:nvPicPr>
          <p:cNvPr id="75" name="Picture Placeholder 74" descr="network">
            <a:extLst>
              <a:ext uri="{FF2B5EF4-FFF2-40B4-BE49-F238E27FC236}">
                <a16:creationId xmlns:a16="http://schemas.microsoft.com/office/drawing/2014/main" id="{2259C1B6-6592-CA47-8223-67E45CA2A8CB}"/>
              </a:ext>
            </a:extLst>
          </p:cNvPr>
          <p:cNvPicPr>
            <a:picLocks noGrp="1" noChangeAspect="1"/>
          </p:cNvPicPr>
          <p:nvPr>
            <p:ph type="pic" sz="quarter" idx="30"/>
          </p:nvPr>
        </p:nvPicPr>
        <p:blipFill>
          <a:blip r:embed="rId8">
            <a:extLst>
              <a:ext uri="{96DAC541-7B7A-43D3-8B79-37D633B846F1}">
                <asvg:svgBlip xmlns:asvg="http://schemas.microsoft.com/office/drawing/2016/SVG/main" r:embed="rId9"/>
              </a:ext>
            </a:extLst>
          </a:blip>
          <a:srcRect/>
          <a:stretch>
            <a:fill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Networked Data</a:t>
            </a:r>
          </a:p>
        </p:txBody>
      </p:sp>
      <p:sp>
        <p:nvSpPr>
          <p:cNvPr id="77" name="Text Placeholder 4">
            <a:extLst>
              <a:ext uri="{FF2B5EF4-FFF2-40B4-BE49-F238E27FC236}">
                <a16:creationId xmlns:a16="http://schemas.microsoft.com/office/drawing/2014/main" id="{428D8FC0-4DC8-7F4A-AA1F-F12F19656FDD}"/>
              </a:ext>
            </a:extLst>
          </p:cNvPr>
          <p:cNvSpPr>
            <a:spLocks noGrp="1"/>
          </p:cNvSpPr>
          <p:nvPr>
            <p:ph type="body" sz="quarter" idx="13"/>
          </p:nvPr>
        </p:nvSpPr>
        <p:spPr>
          <a:xfrm>
            <a:off x="8768283" y="4866629"/>
            <a:ext cx="2001317" cy="720000"/>
          </a:xfrm>
        </p:spPr>
        <p:txBody>
          <a:bodyPr/>
          <a:lstStyle/>
          <a:p>
            <a:r>
              <a:rPr lang="en-US" dirty="0"/>
              <a:t>Full network integration to intelligently target expansion and growth</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a16="http://schemas.microsoft.com/office/drawing/2014/main" id="{B8FE1B63-618F-4B8B-8400-DE191FE31780}"/>
              </a:ext>
            </a:extLst>
          </p:cNvPr>
          <p:cNvPicPr>
            <a:picLocks noChangeAspect="1"/>
          </p:cNvPicPr>
          <p:nvPr/>
        </p:nvPicPr>
        <p:blipFill>
          <a:blip r:embed="rId10"/>
          <a:stretch>
            <a:fillRect/>
          </a:stretch>
        </p:blipFill>
        <p:spPr>
          <a:xfrm>
            <a:off x="10915361" y="1585128"/>
            <a:ext cx="1095928" cy="1095928"/>
          </a:xfrm>
          <a:prstGeom prst="rect">
            <a:avLst/>
          </a:prstGeom>
        </p:spPr>
      </p:pic>
    </p:spTree>
    <p:extLst>
      <p:ext uri="{BB962C8B-B14F-4D97-AF65-F5344CB8AC3E}">
        <p14:creationId xmlns:p14="http://schemas.microsoft.com/office/powerpoint/2010/main" val="3722696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Left panel image">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6714" y="86714"/>
            <a:ext cx="6009285"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DEMO</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r>
              <a:rPr lang="en-US" dirty="0"/>
              <a:t>Epicycle Platform “Kepler” in Action</a:t>
            </a: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7</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726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66ED23-4FD1-4E82-A830-0FFC1B6F8070}"/>
              </a:ext>
            </a:extLst>
          </p:cNvPr>
          <p:cNvSpPr>
            <a:spLocks noGrp="1"/>
          </p:cNvSpPr>
          <p:nvPr>
            <p:ph type="title"/>
          </p:nvPr>
        </p:nvSpPr>
        <p:spPr/>
        <p:txBody>
          <a:bodyPr/>
          <a:lstStyle/>
          <a:p>
            <a:r>
              <a:rPr lang="en-US" dirty="0"/>
              <a:t>Business Model</a:t>
            </a:r>
          </a:p>
        </p:txBody>
      </p:sp>
      <p:sp>
        <p:nvSpPr>
          <p:cNvPr id="24" name="Text Placeholder 23">
            <a:extLst>
              <a:ext uri="{FF2B5EF4-FFF2-40B4-BE49-F238E27FC236}">
                <a16:creationId xmlns:a16="http://schemas.microsoft.com/office/drawing/2014/main" id="{7DDE25BB-92A4-43F5-9121-27E4398711F7}"/>
              </a:ext>
            </a:extLst>
          </p:cNvPr>
          <p:cNvSpPr>
            <a:spLocks noGrp="1"/>
          </p:cNvSpPr>
          <p:nvPr>
            <p:ph type="body" sz="quarter" idx="26"/>
          </p:nvPr>
        </p:nvSpPr>
        <p:spPr/>
        <p:txBody>
          <a:bodyPr/>
          <a:lstStyle/>
          <a:p>
            <a:r>
              <a:rPr lang="en-US" dirty="0"/>
              <a:t>There is an opportunity for success</a:t>
            </a:r>
          </a:p>
        </p:txBody>
      </p:sp>
      <p:pic>
        <p:nvPicPr>
          <p:cNvPr id="33" name="Picture Placeholder 32" descr="Teache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p:pic>
      <p:sp>
        <p:nvSpPr>
          <p:cNvPr id="18" name="Text Placeholder 17">
            <a:extLst>
              <a:ext uri="{FF2B5EF4-FFF2-40B4-BE49-F238E27FC236}">
                <a16:creationId xmlns:a16="http://schemas.microsoft.com/office/drawing/2014/main" id="{EF1735BC-D84A-49D9-A1F5-98B0F92CC4E6}"/>
              </a:ext>
            </a:extLst>
          </p:cNvPr>
          <p:cNvSpPr>
            <a:spLocks noGrp="1"/>
          </p:cNvSpPr>
          <p:nvPr>
            <p:ph type="body" sz="quarter" idx="17"/>
          </p:nvPr>
        </p:nvSpPr>
        <p:spPr/>
        <p:txBody>
          <a:bodyPr/>
          <a:lstStyle/>
          <a:p>
            <a:r>
              <a:rPr lang="en-US" dirty="0"/>
              <a:t>Fortify</a:t>
            </a:r>
          </a:p>
        </p:txBody>
      </p:sp>
      <p:sp>
        <p:nvSpPr>
          <p:cNvPr id="15" name="Text Placeholder 14">
            <a:extLst>
              <a:ext uri="{FF2B5EF4-FFF2-40B4-BE49-F238E27FC236}">
                <a16:creationId xmlns:a16="http://schemas.microsoft.com/office/drawing/2014/main" id="{FC7A0458-F32A-49CF-9495-28592AEBA2F4}"/>
              </a:ext>
            </a:extLst>
          </p:cNvPr>
          <p:cNvSpPr>
            <a:spLocks noGrp="1"/>
          </p:cNvSpPr>
          <p:nvPr>
            <p:ph type="body" sz="quarter" idx="12"/>
          </p:nvPr>
        </p:nvSpPr>
        <p:spPr/>
        <p:txBody>
          <a:bodyPr/>
          <a:lstStyle/>
          <a:p>
            <a:r>
              <a:rPr lang="en-US" dirty="0"/>
              <a:t>Gradual change in cycling culture by gradual and intelligent expansion and education</a:t>
            </a:r>
          </a:p>
        </p:txBody>
      </p:sp>
      <p:pic>
        <p:nvPicPr>
          <p:cNvPr id="35" name="Picture Placeholder 34" descr="Group">
            <a:extLst>
              <a:ext uri="{FF2B5EF4-FFF2-40B4-BE49-F238E27FC236}">
                <a16:creationId xmlns:a16="http://schemas.microsoft.com/office/drawing/2014/main" id="{29D864EF-7534-4411-9666-4707F93191F9}"/>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19" name="Text Placeholder 18">
            <a:extLst>
              <a:ext uri="{FF2B5EF4-FFF2-40B4-BE49-F238E27FC236}">
                <a16:creationId xmlns:a16="http://schemas.microsoft.com/office/drawing/2014/main" id="{015436B2-77D6-4D3F-8744-02853C3A274C}"/>
              </a:ext>
            </a:extLst>
          </p:cNvPr>
          <p:cNvSpPr>
            <a:spLocks noGrp="1"/>
          </p:cNvSpPr>
          <p:nvPr>
            <p:ph type="body" sz="quarter" idx="18"/>
          </p:nvPr>
        </p:nvSpPr>
        <p:spPr/>
        <p:txBody>
          <a:bodyPr/>
          <a:lstStyle/>
          <a:p>
            <a:r>
              <a:rPr lang="en-US" dirty="0"/>
              <a:t>De-Marginalize</a:t>
            </a:r>
          </a:p>
        </p:txBody>
      </p:sp>
      <p:sp>
        <p:nvSpPr>
          <p:cNvPr id="16" name="Text Placeholder 15">
            <a:extLst>
              <a:ext uri="{FF2B5EF4-FFF2-40B4-BE49-F238E27FC236}">
                <a16:creationId xmlns:a16="http://schemas.microsoft.com/office/drawing/2014/main" id="{BFEB8D05-C4DC-4D45-A8B0-4428698040AB}"/>
              </a:ext>
            </a:extLst>
          </p:cNvPr>
          <p:cNvSpPr>
            <a:spLocks noGrp="1"/>
          </p:cNvSpPr>
          <p:nvPr>
            <p:ph type="body" sz="quarter" idx="13"/>
          </p:nvPr>
        </p:nvSpPr>
        <p:spPr/>
        <p:txBody>
          <a:bodyPr/>
          <a:lstStyle/>
          <a:p>
            <a:r>
              <a:rPr lang="en-US" dirty="0"/>
              <a:t>Making transportation more equitable and available to marginalized communities</a:t>
            </a:r>
          </a:p>
        </p:txBody>
      </p:sp>
      <p:pic>
        <p:nvPicPr>
          <p:cNvPr id="37" name="Picture Placeholder 36" descr="Books">
            <a:extLst>
              <a:ext uri="{FF2B5EF4-FFF2-40B4-BE49-F238E27FC236}">
                <a16:creationId xmlns:a16="http://schemas.microsoft.com/office/drawing/2014/main" id="{A3A82211-756C-4184-979C-5420002F8071}"/>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20" name="Text Placeholder 19">
            <a:extLst>
              <a:ext uri="{FF2B5EF4-FFF2-40B4-BE49-F238E27FC236}">
                <a16:creationId xmlns:a16="http://schemas.microsoft.com/office/drawing/2014/main" id="{CC9889A9-325A-412C-9CE0-44F85B421B89}"/>
              </a:ext>
            </a:extLst>
          </p:cNvPr>
          <p:cNvSpPr>
            <a:spLocks noGrp="1"/>
          </p:cNvSpPr>
          <p:nvPr>
            <p:ph type="body" sz="quarter" idx="19"/>
          </p:nvPr>
        </p:nvSpPr>
        <p:spPr/>
        <p:txBody>
          <a:bodyPr/>
          <a:lstStyle/>
          <a:p>
            <a:r>
              <a:rPr lang="en-US" dirty="0"/>
              <a:t>Research</a:t>
            </a:r>
          </a:p>
        </p:txBody>
      </p:sp>
      <p:sp>
        <p:nvSpPr>
          <p:cNvPr id="17" name="Text Placeholder 16">
            <a:extLst>
              <a:ext uri="{FF2B5EF4-FFF2-40B4-BE49-F238E27FC236}">
                <a16:creationId xmlns:a16="http://schemas.microsoft.com/office/drawing/2014/main" id="{61B02380-86E2-479F-BE93-7A7EA97E0CA4}"/>
              </a:ext>
            </a:extLst>
          </p:cNvPr>
          <p:cNvSpPr>
            <a:spLocks noGrp="1"/>
          </p:cNvSpPr>
          <p:nvPr>
            <p:ph type="body" sz="quarter" idx="14"/>
          </p:nvPr>
        </p:nvSpPr>
        <p:spPr/>
        <p:txBody>
          <a:bodyPr/>
          <a:lstStyle/>
          <a:p>
            <a:r>
              <a:rPr lang="en-US" dirty="0"/>
              <a:t>Networked Location Data to intelligently grow and target infrastructure efforts</a:t>
            </a:r>
          </a:p>
        </p:txBody>
      </p:sp>
      <p:sp>
        <p:nvSpPr>
          <p:cNvPr id="3" name="Slide Number Placeholder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3471445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0B8C-152D-4041-AC3C-8B85647A46D4}"/>
              </a:ext>
            </a:extLst>
          </p:cNvPr>
          <p:cNvSpPr>
            <a:spLocks noGrp="1"/>
          </p:cNvSpPr>
          <p:nvPr>
            <p:ph type="title"/>
          </p:nvPr>
        </p:nvSpPr>
        <p:spPr/>
        <p:txBody>
          <a:bodyPr/>
          <a:lstStyle/>
          <a:p>
            <a:r>
              <a:rPr lang="en-US" dirty="0"/>
              <a:t>Market Opportunity</a:t>
            </a:r>
          </a:p>
        </p:txBody>
      </p:sp>
      <p:pic>
        <p:nvPicPr>
          <p:cNvPr id="9" name="Graphic 8" descr="Bullseye" title="Placeholder Icon">
            <a:extLst>
              <a:ext uri="{FF2B5EF4-FFF2-40B4-BE49-F238E27FC236}">
                <a16:creationId xmlns:a16="http://schemas.microsoft.com/office/drawing/2014/main" id="{FE3C0AD7-AC2C-4BF6-9B04-D74540297ED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750" y="1391763"/>
            <a:ext cx="753719" cy="753719"/>
          </a:xfrm>
          <a:prstGeom prst="rect">
            <a:avLst/>
          </a:prstGeom>
        </p:spPr>
      </p:pic>
      <p:sp>
        <p:nvSpPr>
          <p:cNvPr id="6" name="Text Placeholder 5">
            <a:extLst>
              <a:ext uri="{FF2B5EF4-FFF2-40B4-BE49-F238E27FC236}">
                <a16:creationId xmlns:a16="http://schemas.microsoft.com/office/drawing/2014/main" id="{216DD47F-D181-45CD-A525-14A14AF48401}"/>
              </a:ext>
            </a:extLst>
          </p:cNvPr>
          <p:cNvSpPr>
            <a:spLocks noGrp="1"/>
          </p:cNvSpPr>
          <p:nvPr>
            <p:ph type="body" sz="quarter" idx="13"/>
          </p:nvPr>
        </p:nvSpPr>
        <p:spPr/>
        <p:txBody>
          <a:bodyPr/>
          <a:lstStyle/>
          <a:p>
            <a:r>
              <a:rPr lang="en-US" dirty="0"/>
              <a:t>$1.6B</a:t>
            </a:r>
          </a:p>
        </p:txBody>
      </p:sp>
      <p:sp>
        <p:nvSpPr>
          <p:cNvPr id="3" name="Content Placeholder 2">
            <a:extLst>
              <a:ext uri="{FF2B5EF4-FFF2-40B4-BE49-F238E27FC236}">
                <a16:creationId xmlns:a16="http://schemas.microsoft.com/office/drawing/2014/main" id="{684FC6F7-3678-4EB1-9653-A3E4DAC471AC}"/>
              </a:ext>
            </a:extLst>
          </p:cNvPr>
          <p:cNvSpPr>
            <a:spLocks noGrp="1"/>
          </p:cNvSpPr>
          <p:nvPr>
            <p:ph sz="half" idx="1"/>
          </p:nvPr>
        </p:nvSpPr>
        <p:spPr>
          <a:xfrm>
            <a:off x="906843" y="3429050"/>
            <a:ext cx="4522314" cy="2762949"/>
          </a:xfrm>
        </p:spPr>
        <p:txBody>
          <a:bodyPr/>
          <a:lstStyle/>
          <a:p>
            <a:r>
              <a:rPr lang="en-US" dirty="0"/>
              <a:t>Global bicycle share market 2019</a:t>
            </a:r>
          </a:p>
        </p:txBody>
      </p:sp>
      <p:pic>
        <p:nvPicPr>
          <p:cNvPr id="8" name="Graphic 7" descr="Lecturer" title="Placeholder Icon">
            <a:extLst>
              <a:ext uri="{FF2B5EF4-FFF2-40B4-BE49-F238E27FC236}">
                <a16:creationId xmlns:a16="http://schemas.microsoft.com/office/drawing/2014/main" id="{CA2E6407-E074-43E0-AA4A-D7B9ADF2DA7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74740" y="1391763"/>
            <a:ext cx="753719" cy="753719"/>
          </a:xfrm>
          <a:prstGeom prst="rect">
            <a:avLst/>
          </a:prstGeom>
        </p:spPr>
      </p:pic>
      <p:sp>
        <p:nvSpPr>
          <p:cNvPr id="7" name="Text Placeholder 6">
            <a:extLst>
              <a:ext uri="{FF2B5EF4-FFF2-40B4-BE49-F238E27FC236}">
                <a16:creationId xmlns:a16="http://schemas.microsoft.com/office/drawing/2014/main" id="{60976196-87DB-406C-9904-8B1F6B13B4EE}"/>
              </a:ext>
            </a:extLst>
          </p:cNvPr>
          <p:cNvSpPr>
            <a:spLocks noGrp="1"/>
          </p:cNvSpPr>
          <p:nvPr>
            <p:ph type="body" sz="quarter" idx="14"/>
          </p:nvPr>
        </p:nvSpPr>
        <p:spPr/>
        <p:txBody>
          <a:bodyPr/>
          <a:lstStyle/>
          <a:p>
            <a:r>
              <a:rPr lang="en-US" dirty="0"/>
              <a:t>$2000</a:t>
            </a:r>
          </a:p>
        </p:txBody>
      </p:sp>
      <p:sp>
        <p:nvSpPr>
          <p:cNvPr id="5" name="Text Placeholder 4">
            <a:extLst>
              <a:ext uri="{FF2B5EF4-FFF2-40B4-BE49-F238E27FC236}">
                <a16:creationId xmlns:a16="http://schemas.microsoft.com/office/drawing/2014/main" id="{4F6CA641-190C-4E8A-B694-3EA9C4DCD9C5}"/>
              </a:ext>
            </a:extLst>
          </p:cNvPr>
          <p:cNvSpPr>
            <a:spLocks noGrp="1"/>
          </p:cNvSpPr>
          <p:nvPr>
            <p:ph type="body" sz="quarter" idx="12"/>
          </p:nvPr>
        </p:nvSpPr>
        <p:spPr>
          <a:xfrm>
            <a:off x="6774740" y="3429000"/>
            <a:ext cx="4522407" cy="2762250"/>
          </a:xfrm>
        </p:spPr>
        <p:txBody>
          <a:bodyPr/>
          <a:lstStyle/>
          <a:p>
            <a:r>
              <a:rPr lang="en-US" dirty="0"/>
              <a:t>Average annual savings of bicycle vs car commuting</a:t>
            </a:r>
          </a:p>
        </p:txBody>
      </p:sp>
      <p:sp>
        <p:nvSpPr>
          <p:cNvPr id="4" name="Slide Number Placeholder 3">
            <a:extLst>
              <a:ext uri="{FF2B5EF4-FFF2-40B4-BE49-F238E27FC236}">
                <a16:creationId xmlns:a16="http://schemas.microsoft.com/office/drawing/2014/main" id="{E6BFC72F-9055-4E36-A7BE-25745403342F}"/>
              </a:ext>
            </a:extLst>
          </p:cNvPr>
          <p:cNvSpPr>
            <a:spLocks noGrp="1"/>
          </p:cNvSpPr>
          <p:nvPr>
            <p:ph type="sldNum" sz="quarter" idx="11"/>
          </p:nvPr>
        </p:nvSpPr>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3093784229"/>
      </p:ext>
    </p:extLst>
  </p:cSld>
  <p:clrMapOvr>
    <a:masterClrMapping/>
  </p:clrMapOvr>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90261-1200-4EC7-95B0-2241EE54AA34}">
  <ds:schemaRefs>
    <ds:schemaRef ds:uri="http://purl.org/dc/terms/"/>
    <ds:schemaRef ds:uri="http://schemas.microsoft.com/office/2006/documentManagement/types"/>
    <ds:schemaRef ds:uri="http://schemas.microsoft.com/office/2006/metadata/properties"/>
    <ds:schemaRef ds:uri="http://purl.org/dc/elements/1.1/"/>
    <ds:schemaRef ds:uri="71af3243-3dd4-4a8d-8c0d-dd76da1f02a5"/>
    <ds:schemaRef ds:uri="http://schemas.microsoft.com/office/infopath/2007/PartnerControls"/>
    <ds:schemaRef ds:uri="16c05727-aa75-4e4a-9b5f-8a80a116589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Green pitch deck</Template>
  <TotalTime>0</TotalTime>
  <Words>621</Words>
  <Application>Microsoft Office PowerPoint</Application>
  <PresentationFormat>Widescreen</PresentationFormat>
  <Paragraphs>134</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Rockwell</vt:lpstr>
      <vt:lpstr>Times New Roman</vt:lpstr>
      <vt:lpstr>Office Theme</vt:lpstr>
      <vt:lpstr>Epicycle</vt:lpstr>
      <vt:lpstr>Cycling is an Efficient Solution</vt:lpstr>
      <vt:lpstr>The Problem with Bicycles</vt:lpstr>
      <vt:lpstr>PowerPoint Presentation</vt:lpstr>
      <vt:lpstr>The Solutions of Epicycle</vt:lpstr>
      <vt:lpstr>The Product</vt:lpstr>
      <vt:lpstr>DEMO</vt:lpstr>
      <vt:lpstr>Business Model</vt:lpstr>
      <vt:lpstr>Market Opportunity</vt:lpstr>
      <vt:lpstr>Competition</vt:lpstr>
      <vt:lpstr>Growth Strategy</vt:lpstr>
      <vt:lpstr>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2019-07-20T20:03:49Z</dcterms:created>
  <dcterms:modified xsi:type="dcterms:W3CDTF">2019-07-21T17:27:58Z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